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84" r:id="rId3"/>
    <p:sldMasterId id="2147483696" r:id="rId4"/>
  </p:sldMasterIdLst>
  <p:sldIdLst>
    <p:sldId id="261" r:id="rId5"/>
    <p:sldId id="287" r:id="rId6"/>
    <p:sldId id="316" r:id="rId7"/>
    <p:sldId id="317" r:id="rId8"/>
    <p:sldId id="263" r:id="rId9"/>
    <p:sldId id="269" r:id="rId10"/>
    <p:sldId id="302" r:id="rId11"/>
    <p:sldId id="277" r:id="rId12"/>
    <p:sldId id="291" r:id="rId13"/>
    <p:sldId id="303" r:id="rId14"/>
    <p:sldId id="298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A4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8" autoAdjust="0"/>
    <p:restoredTop sz="99560" autoAdjust="0"/>
  </p:normalViewPr>
  <p:slideViewPr>
    <p:cSldViewPr>
      <p:cViewPr>
        <p:scale>
          <a:sx n="99" d="100"/>
          <a:sy n="99" d="100"/>
        </p:scale>
        <p:origin x="-61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FDF46-8EA7-A441-9425-7495B18059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A882-084B-5A47-ADCF-5EC1F8C14B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8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2C35A-996B-3D43-ADE5-69E251B585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56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FDF46-8EA7-A441-9425-7495B18059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9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6A3F-B960-C841-A3D3-FF0EACA682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38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9F821-97E6-0E4D-BCFB-9B9B1BFE7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43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0A63F-F45B-234B-A441-D0116ADAA9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79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B064-AECC-044A-88C5-0C80F74F3A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38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C60C4-5FC1-5B48-9D3C-D3014DD1C3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1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D6332-C648-BB49-964D-19D7289DB6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4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F4908-5CB4-DD49-BA1E-FA0B88C5F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6A3F-B960-C841-A3D3-FF0EACA682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3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509F3-EC89-C545-8155-948D42AA08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55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A882-084B-5A47-ADCF-5EC1F8C14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94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2C35A-996B-3D43-ADE5-69E251B585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58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FDF46-8EA7-A441-9425-7495B18059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93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6A3F-B960-C841-A3D3-FF0EACA682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51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9F821-97E6-0E4D-BCFB-9B9B1BFE7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32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0A63F-F45B-234B-A441-D0116ADAA9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59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B064-AECC-044A-88C5-0C80F74F3A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4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C60C4-5FC1-5B48-9D3C-D3014DD1C3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26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D6332-C648-BB49-964D-19D7289DB6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4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9F821-97E6-0E4D-BCFB-9B9B1BFE7B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2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F4908-5CB4-DD49-BA1E-FA0B88C5F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93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509F3-EC89-C545-8155-948D42AA08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30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A882-084B-5A47-ADCF-5EC1F8C14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82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2C35A-996B-3D43-ADE5-69E251B585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06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FDF46-8EA7-A441-9425-7495B18059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0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6A3F-B960-C841-A3D3-FF0EACA682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13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9F821-97E6-0E4D-BCFB-9B9B1BFE7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46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0A63F-F45B-234B-A441-D0116ADAA9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92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B064-AECC-044A-88C5-0C80F74F3A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12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C60C4-5FC1-5B48-9D3C-D3014DD1C3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5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0A63F-F45B-234B-A441-D0116ADAA9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43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D6332-C648-BB49-964D-19D7289DB6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66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F4908-5CB4-DD49-BA1E-FA0B88C5F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40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509F3-EC89-C545-8155-948D42AA08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05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A882-084B-5A47-ADCF-5EC1F8C14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19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2C35A-996B-3D43-ADE5-69E251B585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AB064-AECC-044A-88C5-0C80F74F3A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33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C60C4-5FC1-5B48-9D3C-D3014DD1C3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D6332-C648-BB49-964D-19D7289DB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50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F4908-5CB4-DD49-BA1E-FA0B88C5F0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509F3-EC89-C545-8155-948D42AA08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23A158-FDB4-1F4D-BBA6-E77D773928B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23A158-FDB4-1F4D-BBA6-E77D773928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5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23A158-FDB4-1F4D-BBA6-E77D773928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23A158-FDB4-1F4D-BBA6-E77D773928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4708" y="762000"/>
            <a:ext cx="26351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3A471F"/>
                </a:solidFill>
                <a:latin typeface="Curlz MT"/>
                <a:cs typeface="Curlz MT"/>
              </a:rPr>
              <a:t>Lavish</a:t>
            </a:r>
          </a:p>
          <a:p>
            <a:pPr algn="ctr"/>
            <a:r>
              <a:rPr lang="en-US" sz="6000" dirty="0" smtClean="0">
                <a:solidFill>
                  <a:srgbClr val="3A471F"/>
                </a:solidFill>
                <a:latin typeface="Curlz MT"/>
                <a:cs typeface="Curlz MT"/>
              </a:rPr>
              <a:t>Worship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9464" y="5181600"/>
            <a:ext cx="3407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mtClean="0">
                <a:solidFill>
                  <a:srgbClr val="3A471F"/>
                </a:solidFill>
                <a:latin typeface="Curlz MT"/>
                <a:cs typeface="Curlz MT"/>
              </a:rPr>
              <a:t>John 12:1-8</a:t>
            </a:r>
            <a:endParaRPr lang="en-US" sz="6000" dirty="0">
              <a:solidFill>
                <a:srgbClr val="3A471F"/>
              </a:solidFill>
              <a:latin typeface="Curlz MT"/>
              <a:cs typeface="Curlz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533400"/>
            <a:ext cx="1967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A471F"/>
                </a:solidFill>
                <a:latin typeface="Apple Chancery"/>
                <a:cs typeface="Apple Chancery"/>
              </a:rPr>
              <a:t>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676400"/>
            <a:ext cx="79916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We could learn from Mary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2514600"/>
            <a:ext cx="68009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Expressive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3352800"/>
            <a:ext cx="2371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Costly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5400" y="4191000"/>
            <a:ext cx="71721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Unconventional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5029200"/>
            <a:ext cx="22749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Fanatical</a:t>
            </a:r>
          </a:p>
        </p:txBody>
      </p:sp>
    </p:spTree>
    <p:extLst>
      <p:ext uri="{BB962C8B-B14F-4D97-AF65-F5344CB8AC3E}">
        <p14:creationId xmlns:p14="http://schemas.microsoft.com/office/powerpoint/2010/main" val="157215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2472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A471F"/>
                </a:solidFill>
                <a:latin typeface="Apple Chancery"/>
                <a:cs typeface="Apple Chancery"/>
              </a:rPr>
              <a:t>Worship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524000"/>
            <a:ext cx="79916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Jesus sacrificed everything for us, offering the lavish gift of his life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505200"/>
            <a:ext cx="68009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We should reciprocate and offer lavish worship</a:t>
            </a:r>
          </a:p>
        </p:txBody>
      </p:sp>
    </p:spTree>
    <p:extLst>
      <p:ext uri="{BB962C8B-B14F-4D97-AF65-F5344CB8AC3E}">
        <p14:creationId xmlns:p14="http://schemas.microsoft.com/office/powerpoint/2010/main" val="207495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76200"/>
            <a:ext cx="3674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pple Chancery"/>
                <a:cs typeface="Apple Chancery"/>
              </a:rPr>
              <a:t>John 12:1-8</a:t>
            </a:r>
            <a:endParaRPr lang="en-US" sz="5400" dirty="0">
              <a:latin typeface="Apple Chancery"/>
              <a:cs typeface="Apple Chancer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981200"/>
            <a:ext cx="8839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aseline="30000" dirty="0" smtClean="0">
                <a:solidFill>
                  <a:srgbClr val="3A471F"/>
                </a:solidFill>
                <a:latin typeface="Apple Chancery"/>
                <a:cs typeface="Apple Chancery"/>
              </a:rPr>
              <a:t>1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S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ix 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days before the Passover Jesus came to Bethany, the home of Lazarus, whom he had raised from the dead. </a:t>
            </a:r>
            <a:r>
              <a:rPr lang="en-US" sz="3800" baseline="30000" dirty="0" smtClean="0">
                <a:solidFill>
                  <a:srgbClr val="3A471F"/>
                </a:solidFill>
                <a:latin typeface="Apple Chancery"/>
                <a:cs typeface="Apple Chancery"/>
              </a:rPr>
              <a:t>2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There 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they gave a dinner for him. Martha served, and Lazarus was one of those at the table with him. </a:t>
            </a:r>
            <a:r>
              <a:rPr lang="en-US" sz="3800" baseline="30000" dirty="0" smtClean="0">
                <a:solidFill>
                  <a:srgbClr val="3A471F"/>
                </a:solidFill>
                <a:latin typeface="Apple Chancery"/>
                <a:cs typeface="Apple Chancery"/>
              </a:rPr>
              <a:t>3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Mary 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took a pound of costly perfume made of pure nard, anointed Jesus’ feet, and wiped them with her hair. </a:t>
            </a:r>
          </a:p>
        </p:txBody>
      </p:sp>
    </p:spTree>
    <p:extLst>
      <p:ext uri="{BB962C8B-B14F-4D97-AF65-F5344CB8AC3E}">
        <p14:creationId xmlns:p14="http://schemas.microsoft.com/office/powerpoint/2010/main" val="419141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76200"/>
            <a:ext cx="3674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pple Chancery"/>
                <a:cs typeface="Apple Chancery"/>
              </a:rPr>
              <a:t>John 12:1-8</a:t>
            </a:r>
            <a:endParaRPr lang="en-US" sz="5400" dirty="0">
              <a:latin typeface="Apple Chancery"/>
              <a:cs typeface="Apple Chancer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981200"/>
            <a:ext cx="8839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The 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house was filled with the fragrance of the perfume. </a:t>
            </a:r>
            <a:r>
              <a:rPr lang="en-US" sz="3800" baseline="30000" dirty="0" smtClean="0">
                <a:solidFill>
                  <a:srgbClr val="3A471F"/>
                </a:solidFill>
                <a:latin typeface="Apple Chancery"/>
                <a:cs typeface="Apple Chancery"/>
              </a:rPr>
              <a:t>4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But 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Judas Iscariot, one of his disciples (the one who was about to betray him), said, </a:t>
            </a:r>
            <a:r>
              <a:rPr lang="en-US" sz="3800" baseline="30000" dirty="0" smtClean="0">
                <a:solidFill>
                  <a:srgbClr val="3A471F"/>
                </a:solidFill>
                <a:latin typeface="Apple Chancery"/>
                <a:cs typeface="Apple Chancery"/>
              </a:rPr>
              <a:t>5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“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Why was this perfume not sold for three hundred denarii and the money given to the poor?” </a:t>
            </a:r>
            <a:r>
              <a:rPr lang="en-US" sz="3800" baseline="30000" dirty="0" smtClean="0">
                <a:solidFill>
                  <a:srgbClr val="3A471F"/>
                </a:solidFill>
                <a:latin typeface="Apple Chancery"/>
                <a:cs typeface="Apple Chancery"/>
              </a:rPr>
              <a:t>6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(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He said this not because he cared about the poor, but because he was a thief; he kept the 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common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5981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76200"/>
            <a:ext cx="3674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pple Chancery"/>
                <a:cs typeface="Apple Chancery"/>
              </a:rPr>
              <a:t>John 12:1-8</a:t>
            </a:r>
            <a:endParaRPr lang="en-US" sz="5400" dirty="0">
              <a:latin typeface="Apple Chancery"/>
              <a:cs typeface="Apple Chancer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981200"/>
            <a:ext cx="8839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purse 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and used to steal what was put into it.) </a:t>
            </a:r>
            <a:r>
              <a:rPr lang="en-US" sz="3800" baseline="30000" dirty="0" smtClean="0">
                <a:solidFill>
                  <a:srgbClr val="3A471F"/>
                </a:solidFill>
                <a:latin typeface="Apple Chancery"/>
                <a:cs typeface="Apple Chancery"/>
              </a:rPr>
              <a:t>7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Jesus 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said, “Leave her alone. She bought it so that she might keep it for the day of my burial. </a:t>
            </a:r>
            <a:r>
              <a:rPr lang="en-US" sz="3800" baseline="30000" dirty="0" smtClean="0">
                <a:solidFill>
                  <a:srgbClr val="3A471F"/>
                </a:solidFill>
                <a:latin typeface="Apple Chancery"/>
                <a:cs typeface="Apple Chancery"/>
              </a:rPr>
              <a:t>8</a:t>
            </a:r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You </a:t>
            </a:r>
            <a:r>
              <a:rPr lang="en-US" sz="3800" dirty="0">
                <a:solidFill>
                  <a:srgbClr val="3A471F"/>
                </a:solidFill>
                <a:latin typeface="Apple Chancery"/>
                <a:cs typeface="Apple Chancery"/>
              </a:rPr>
              <a:t>always have the poor with you, but you do not always have me.”</a:t>
            </a:r>
          </a:p>
        </p:txBody>
      </p:sp>
    </p:spTree>
    <p:extLst>
      <p:ext uri="{BB962C8B-B14F-4D97-AF65-F5344CB8AC3E}">
        <p14:creationId xmlns:p14="http://schemas.microsoft.com/office/powerpoint/2010/main" val="72081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1828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A471F"/>
                </a:solidFill>
                <a:latin typeface="Apple Chancery"/>
                <a:cs typeface="Apple Chancery"/>
              </a:rPr>
              <a:t>Focus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990600"/>
            <a:ext cx="42742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Don’t get distracted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8234" y="1966912"/>
            <a:ext cx="792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Jesus and the poor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234" y="2943224"/>
            <a:ext cx="14806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Judas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3962400"/>
            <a:ext cx="28251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Stay focused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8234" y="4895850"/>
            <a:ext cx="16023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Mary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81000"/>
            <a:ext cx="1828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A471F"/>
                </a:solidFill>
                <a:latin typeface="Apple Chancery"/>
                <a:cs typeface="Apple Chancery"/>
              </a:rPr>
              <a:t>Focus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559" y="1219200"/>
            <a:ext cx="16023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2099310"/>
            <a:ext cx="792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Lazarus’ sister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2971800"/>
            <a:ext cx="60101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The disciple (Luke 10:38-42)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3886200"/>
            <a:ext cx="19933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Perfume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4739640"/>
            <a:ext cx="25684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Investment</a:t>
            </a:r>
          </a:p>
        </p:txBody>
      </p:sp>
    </p:spTree>
    <p:extLst>
      <p:ext uri="{BB962C8B-B14F-4D97-AF65-F5344CB8AC3E}">
        <p14:creationId xmlns:p14="http://schemas.microsoft.com/office/powerpoint/2010/main" val="14985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1828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A471F"/>
                </a:solidFill>
                <a:latin typeface="Apple Chancery"/>
                <a:cs typeface="Apple Chancery"/>
              </a:rPr>
              <a:t>Focus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914400"/>
            <a:ext cx="79916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Judas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0361" y="1619536"/>
            <a:ext cx="73821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Complains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1499" y="2324672"/>
            <a:ext cx="20826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Wasteful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1499" y="3029808"/>
            <a:ext cx="300891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Inconsiderate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3299" y="3734944"/>
            <a:ext cx="25912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Motivation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81499" y="4440080"/>
            <a:ext cx="14657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Greed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1499" y="5145219"/>
            <a:ext cx="29061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Knows better</a:t>
            </a:r>
          </a:p>
        </p:txBody>
      </p:sp>
    </p:spTree>
    <p:extLst>
      <p:ext uri="{BB962C8B-B14F-4D97-AF65-F5344CB8AC3E}">
        <p14:creationId xmlns:p14="http://schemas.microsoft.com/office/powerpoint/2010/main" val="37529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1967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A471F"/>
                </a:solidFill>
                <a:latin typeface="Apple Chancery"/>
                <a:cs typeface="Apple Chancery"/>
              </a:rPr>
              <a:t>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447800"/>
            <a:ext cx="29380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Why do this?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2255520"/>
            <a:ext cx="41322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Prepare for burial?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3063240"/>
            <a:ext cx="20875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Devotion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3870960"/>
            <a:ext cx="7848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Love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4678680"/>
            <a:ext cx="29558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Thankfulness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7800" y="5486400"/>
            <a:ext cx="20019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284468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1967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A471F"/>
                </a:solidFill>
                <a:latin typeface="Apple Chancery"/>
                <a:cs typeface="Apple Chancery"/>
              </a:rPr>
              <a:t>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79916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The quantity and cost is proportional to her love, devotion, thankfulness, and worship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733800"/>
            <a:ext cx="7391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3A471F"/>
                </a:solidFill>
                <a:latin typeface="Apple Chancery"/>
                <a:cs typeface="Apple Chancery"/>
              </a:rPr>
              <a:t>Her worship is lavish and costly, and Jesus admires her for it</a:t>
            </a:r>
            <a:endParaRPr lang="en-US" sz="3800" dirty="0">
              <a:solidFill>
                <a:srgbClr val="3A471F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64848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dirty="0" smtClean="0">
            <a:solidFill>
              <a:srgbClr val="3A471F"/>
            </a:solidFill>
            <a:latin typeface="Apple Chancery"/>
            <a:cs typeface="Apple Chancery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dirty="0" smtClean="0">
            <a:solidFill>
              <a:srgbClr val="3A471F"/>
            </a:solidFill>
            <a:latin typeface="Apple Chancery"/>
            <a:cs typeface="Apple Chancery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dirty="0" smtClean="0">
            <a:solidFill>
              <a:srgbClr val="3A471F"/>
            </a:solidFill>
            <a:latin typeface="Apple Chancery"/>
            <a:cs typeface="Apple Chancery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dirty="0" smtClean="0">
            <a:solidFill>
              <a:srgbClr val="3A471F"/>
            </a:solidFill>
            <a:latin typeface="Apple Chancery"/>
            <a:cs typeface="Apple Chancery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338</Words>
  <Application>Microsoft Macintosh PowerPoint</Application>
  <PresentationFormat>On-screen Show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Blank Presentation</vt:lpstr>
      <vt:lpstr>1_Blank Presentation</vt:lpstr>
      <vt:lpstr>3_Blank Presentation</vt:lpstr>
      <vt:lpstr>4_Blank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Philip Golden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Golden</dc:creator>
  <cp:lastModifiedBy>David Hinkle</cp:lastModifiedBy>
  <cp:revision>58</cp:revision>
  <dcterms:created xsi:type="dcterms:W3CDTF">2011-01-21T01:06:56Z</dcterms:created>
  <dcterms:modified xsi:type="dcterms:W3CDTF">2016-03-14T17:15:39Z</dcterms:modified>
</cp:coreProperties>
</file>