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9" r:id="rId3"/>
    <p:sldId id="261" r:id="rId4"/>
    <p:sldId id="263" r:id="rId5"/>
    <p:sldId id="274" r:id="rId6"/>
    <p:sldId id="275" r:id="rId7"/>
    <p:sldId id="276" r:id="rId8"/>
    <p:sldId id="277" r:id="rId9"/>
    <p:sldId id="278" r:id="rId10"/>
    <p:sldId id="262" r:id="rId11"/>
    <p:sldId id="265" r:id="rId12"/>
    <p:sldId id="266" r:id="rId13"/>
    <p:sldId id="267" r:id="rId14"/>
    <p:sldId id="268" r:id="rId15"/>
    <p:sldId id="269" r:id="rId16"/>
    <p:sldId id="270" r:id="rId17"/>
    <p:sldId id="271" r:id="rId18"/>
    <p:sldId id="272" r:id="rId19"/>
    <p:sldId id="279" r:id="rId20"/>
    <p:sldId id="280" r:id="rId21"/>
    <p:sldId id="281" r:id="rId22"/>
    <p:sldId id="282" r:id="rId23"/>
    <p:sldId id="283" r:id="rId24"/>
    <p:sldId id="284" r:id="rId25"/>
    <p:sldId id="285"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2A11"/>
    <a:srgbClr val="A52510"/>
    <a:srgbClr val="C02B11"/>
    <a:srgbClr val="BE2A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53" autoAdjust="0"/>
  </p:normalViewPr>
  <p:slideViewPr>
    <p:cSldViewPr snapToGrid="0" snapToObjects="1">
      <p:cViewPr varScale="1">
        <p:scale>
          <a:sx n="109" d="100"/>
          <a:sy n="109" d="100"/>
        </p:scale>
        <p:origin x="-96"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0D8985-6706-8843-9E87-F30C7F6F383E}" type="datetimeFigureOut">
              <a:rPr lang="en-US"/>
              <a:pPr>
                <a:defRPr/>
              </a:pPr>
              <a:t>6/7/15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BF6099-AC66-BD4C-A055-8245AFA3D8ED}" type="slidenum">
              <a:rPr lang="en-US"/>
              <a:pPr>
                <a:defRPr/>
              </a:pPr>
              <a:t>‹#›</a:t>
            </a:fld>
            <a:endParaRPr lang="en-US"/>
          </a:p>
        </p:txBody>
      </p:sp>
    </p:spTree>
    <p:extLst>
      <p:ext uri="{BB962C8B-B14F-4D97-AF65-F5344CB8AC3E}">
        <p14:creationId xmlns:p14="http://schemas.microsoft.com/office/powerpoint/2010/main" val="336982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D0378B-F397-EE48-919C-F40CB2E294AE}" type="datetimeFigureOut">
              <a:rPr lang="en-US"/>
              <a:pPr>
                <a:defRPr/>
              </a:pPr>
              <a:t>6/7/15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E28D25-BD9C-8041-9556-A64FE2E8BE28}" type="slidenum">
              <a:rPr lang="en-US"/>
              <a:pPr>
                <a:defRPr/>
              </a:pPr>
              <a:t>‹#›</a:t>
            </a:fld>
            <a:endParaRPr lang="en-US"/>
          </a:p>
        </p:txBody>
      </p:sp>
    </p:spTree>
    <p:extLst>
      <p:ext uri="{BB962C8B-B14F-4D97-AF65-F5344CB8AC3E}">
        <p14:creationId xmlns:p14="http://schemas.microsoft.com/office/powerpoint/2010/main" val="392582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A32526-55F1-B548-8DDD-AAD34DB67977}" type="datetimeFigureOut">
              <a:rPr lang="en-US"/>
              <a:pPr>
                <a:defRPr/>
              </a:pPr>
              <a:t>6/7/15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55F6B9-3583-3F46-B744-3C6E2421A1CF}" type="slidenum">
              <a:rPr lang="en-US"/>
              <a:pPr>
                <a:defRPr/>
              </a:pPr>
              <a:t>‹#›</a:t>
            </a:fld>
            <a:endParaRPr lang="en-US"/>
          </a:p>
        </p:txBody>
      </p:sp>
    </p:spTree>
    <p:extLst>
      <p:ext uri="{BB962C8B-B14F-4D97-AF65-F5344CB8AC3E}">
        <p14:creationId xmlns:p14="http://schemas.microsoft.com/office/powerpoint/2010/main" val="1715228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0D8985-6706-8843-9E87-F30C7F6F383E}"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0BF6099-AC66-BD4C-A055-8245AFA3D8ED}"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440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195789-C8BA-8945-BCC7-E277DBEBBCB2}"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B9E0427-7C5C-394F-9F9C-4076EBF984EC}"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2773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47DBF1-14AE-A64C-A434-FD3F03F16162}"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81A9F1E-5AC7-E643-B5F7-DB72CE91B6F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5936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A769A65-B9C9-2148-BC02-4CF7826B0A35}"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D964C21B-CDAF-E847-918C-FD0A17AF1B4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4014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3E8FDB-4FBA-B543-ADE4-4EE365421676}"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8E3ADACB-7E89-C346-8DF1-0402C11D364C}"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3167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B1325E-222E-B044-B743-9D935736BCE5}"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0DB436CA-5FB6-0241-949C-C9BE1EF61E2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334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CF9FF3-6544-904E-82AA-61A7776A3565}"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487CA0C5-66EC-1548-931B-73CD06978A5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19504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3CC58A-CEAB-C040-A9E0-A5D633B51079}"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33CB227-1AD5-7D4C-82B2-90D83CF72335}"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565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195789-C8BA-8945-BCC7-E277DBEBBCB2}" type="datetimeFigureOut">
              <a:rPr lang="en-US"/>
              <a:pPr>
                <a:defRPr/>
              </a:pPr>
              <a:t>6/7/15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E0427-7C5C-394F-9F9C-4076EBF984EC}" type="slidenum">
              <a:rPr lang="en-US"/>
              <a:pPr>
                <a:defRPr/>
              </a:pPr>
              <a:t>‹#›</a:t>
            </a:fld>
            <a:endParaRPr lang="en-US"/>
          </a:p>
        </p:txBody>
      </p:sp>
    </p:spTree>
    <p:extLst>
      <p:ext uri="{BB962C8B-B14F-4D97-AF65-F5344CB8AC3E}">
        <p14:creationId xmlns:p14="http://schemas.microsoft.com/office/powerpoint/2010/main" val="4206931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C2958C-F879-2B44-8CAB-257195B22FA3}"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684AC9C-094C-B949-922B-681816BCE0E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130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D0378B-F397-EE48-919C-F40CB2E294AE}"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0E28D25-BD9C-8041-9556-A64FE2E8BE28}"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6190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A32526-55F1-B548-8DDD-AAD34DB67977}"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AA55F6B9-3583-3F46-B744-3C6E2421A1C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553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47DBF1-14AE-A64C-A434-FD3F03F16162}" type="datetimeFigureOut">
              <a:rPr lang="en-US"/>
              <a:pPr>
                <a:defRPr/>
              </a:pPr>
              <a:t>6/7/15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A9F1E-5AC7-E643-B5F7-DB72CE91B6F9}" type="slidenum">
              <a:rPr lang="en-US"/>
              <a:pPr>
                <a:defRPr/>
              </a:pPr>
              <a:t>‹#›</a:t>
            </a:fld>
            <a:endParaRPr lang="en-US"/>
          </a:p>
        </p:txBody>
      </p:sp>
    </p:spTree>
    <p:extLst>
      <p:ext uri="{BB962C8B-B14F-4D97-AF65-F5344CB8AC3E}">
        <p14:creationId xmlns:p14="http://schemas.microsoft.com/office/powerpoint/2010/main" val="264916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A769A65-B9C9-2148-BC02-4CF7826B0A35}" type="datetimeFigureOut">
              <a:rPr lang="en-US"/>
              <a:pPr>
                <a:defRPr/>
              </a:pPr>
              <a:t>6/7/15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64C21B-CDAF-E847-918C-FD0A17AF1B44}" type="slidenum">
              <a:rPr lang="en-US"/>
              <a:pPr>
                <a:defRPr/>
              </a:pPr>
              <a:t>‹#›</a:t>
            </a:fld>
            <a:endParaRPr lang="en-US"/>
          </a:p>
        </p:txBody>
      </p:sp>
    </p:spTree>
    <p:extLst>
      <p:ext uri="{BB962C8B-B14F-4D97-AF65-F5344CB8AC3E}">
        <p14:creationId xmlns:p14="http://schemas.microsoft.com/office/powerpoint/2010/main" val="53853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3E8FDB-4FBA-B543-ADE4-4EE365421676}" type="datetimeFigureOut">
              <a:rPr lang="en-US"/>
              <a:pPr>
                <a:defRPr/>
              </a:pPr>
              <a:t>6/7/15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3ADACB-7E89-C346-8DF1-0402C11D364C}" type="slidenum">
              <a:rPr lang="en-US"/>
              <a:pPr>
                <a:defRPr/>
              </a:pPr>
              <a:t>‹#›</a:t>
            </a:fld>
            <a:endParaRPr lang="en-US"/>
          </a:p>
        </p:txBody>
      </p:sp>
    </p:spTree>
    <p:extLst>
      <p:ext uri="{BB962C8B-B14F-4D97-AF65-F5344CB8AC3E}">
        <p14:creationId xmlns:p14="http://schemas.microsoft.com/office/powerpoint/2010/main" val="307508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B1325E-222E-B044-B743-9D935736BCE5}" type="datetimeFigureOut">
              <a:rPr lang="en-US"/>
              <a:pPr>
                <a:defRPr/>
              </a:pPr>
              <a:t>6/7/15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B436CA-5FB6-0241-949C-C9BE1EF61E2F}" type="slidenum">
              <a:rPr lang="en-US"/>
              <a:pPr>
                <a:defRPr/>
              </a:pPr>
              <a:t>‹#›</a:t>
            </a:fld>
            <a:endParaRPr lang="en-US"/>
          </a:p>
        </p:txBody>
      </p:sp>
    </p:spTree>
    <p:extLst>
      <p:ext uri="{BB962C8B-B14F-4D97-AF65-F5344CB8AC3E}">
        <p14:creationId xmlns:p14="http://schemas.microsoft.com/office/powerpoint/2010/main" val="111283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CF9FF3-6544-904E-82AA-61A7776A3565}" type="datetimeFigureOut">
              <a:rPr lang="en-US"/>
              <a:pPr>
                <a:defRPr/>
              </a:pPr>
              <a:t>6/7/15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7CA0C5-66EC-1548-931B-73CD06978A5F}" type="slidenum">
              <a:rPr lang="en-US"/>
              <a:pPr>
                <a:defRPr/>
              </a:pPr>
              <a:t>‹#›</a:t>
            </a:fld>
            <a:endParaRPr lang="en-US"/>
          </a:p>
        </p:txBody>
      </p:sp>
    </p:spTree>
    <p:extLst>
      <p:ext uri="{BB962C8B-B14F-4D97-AF65-F5344CB8AC3E}">
        <p14:creationId xmlns:p14="http://schemas.microsoft.com/office/powerpoint/2010/main" val="420490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3CC58A-CEAB-C040-A9E0-A5D633B51079}" type="datetimeFigureOut">
              <a:rPr lang="en-US"/>
              <a:pPr>
                <a:defRPr/>
              </a:pPr>
              <a:t>6/7/15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3CB227-1AD5-7D4C-82B2-90D83CF72335}" type="slidenum">
              <a:rPr lang="en-US"/>
              <a:pPr>
                <a:defRPr/>
              </a:pPr>
              <a:t>‹#›</a:t>
            </a:fld>
            <a:endParaRPr lang="en-US"/>
          </a:p>
        </p:txBody>
      </p:sp>
    </p:spTree>
    <p:extLst>
      <p:ext uri="{BB962C8B-B14F-4D97-AF65-F5344CB8AC3E}">
        <p14:creationId xmlns:p14="http://schemas.microsoft.com/office/powerpoint/2010/main" val="370957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C2958C-F879-2B44-8CAB-257195B22FA3}" type="datetimeFigureOut">
              <a:rPr lang="en-US"/>
              <a:pPr>
                <a:defRPr/>
              </a:pPr>
              <a:t>6/7/15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84AC9C-094C-B949-922B-681816BCE0EF}" type="slidenum">
              <a:rPr lang="en-US"/>
              <a:pPr>
                <a:defRPr/>
              </a:pPr>
              <a:t>‹#›</a:t>
            </a:fld>
            <a:endParaRPr lang="en-US"/>
          </a:p>
        </p:txBody>
      </p:sp>
    </p:spTree>
    <p:extLst>
      <p:ext uri="{BB962C8B-B14F-4D97-AF65-F5344CB8AC3E}">
        <p14:creationId xmlns:p14="http://schemas.microsoft.com/office/powerpoint/2010/main" val="37857392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8D9F098-8386-E946-9963-9F6556DDF8D2}" type="datetimeFigureOut">
              <a:rPr lang="en-US"/>
              <a:pPr>
                <a:defRPr/>
              </a:pPr>
              <a:t>6/7/15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EA0899F0-DA7B-DC48-B9A3-24D54A1A89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8D9F098-8386-E946-9963-9F6556DDF8D2}" type="datetimeFigureOut">
              <a:rPr lang="en-US">
                <a:solidFill>
                  <a:prstClr val="black">
                    <a:tint val="75000"/>
                  </a:prstClr>
                </a:solidFill>
                <a:latin typeface="Calibri"/>
              </a:rPr>
              <a:pPr>
                <a:defRPr/>
              </a:pPr>
              <a:t>6/7/15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EA0899F0-DA7B-DC48-B9A3-24D54A1A89CC}"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1988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82" y="256319"/>
            <a:ext cx="6806586" cy="830997"/>
          </a:xfrm>
          <a:prstGeom prst="rect">
            <a:avLst/>
          </a:prstGeom>
          <a:noFill/>
        </p:spPr>
        <p:txBody>
          <a:bodyPr wrap="none" rtlCol="0">
            <a:spAutoFit/>
          </a:bodyPr>
          <a:lstStyle/>
          <a:p>
            <a:r>
              <a:rPr lang="en-US" sz="4800" dirty="0" smtClean="0">
                <a:latin typeface="Chalkduster"/>
                <a:cs typeface="Chalkduster"/>
              </a:rPr>
              <a:t>Judges 3:12-30 </a:t>
            </a:r>
            <a:r>
              <a:rPr lang="en-US" sz="2800" dirty="0" smtClean="0">
                <a:latin typeface="Chalkduster"/>
                <a:cs typeface="Chalkduster"/>
              </a:rPr>
              <a:t>(CEB)</a:t>
            </a:r>
          </a:p>
        </p:txBody>
      </p:sp>
      <p:sp>
        <p:nvSpPr>
          <p:cNvPr id="3" name="TextBox 2"/>
          <p:cNvSpPr txBox="1"/>
          <p:nvPr/>
        </p:nvSpPr>
        <p:spPr>
          <a:xfrm>
            <a:off x="435498" y="1087316"/>
            <a:ext cx="8273005" cy="5509200"/>
          </a:xfrm>
          <a:prstGeom prst="rect">
            <a:avLst/>
          </a:prstGeom>
          <a:noFill/>
        </p:spPr>
        <p:txBody>
          <a:bodyPr wrap="square" rtlCol="0">
            <a:spAutoFit/>
          </a:bodyPr>
          <a:lstStyle/>
          <a:p>
            <a:r>
              <a:rPr lang="en-US" sz="3200" dirty="0" smtClean="0">
                <a:solidFill>
                  <a:srgbClr val="000000"/>
                </a:solidFill>
                <a:latin typeface="Chalkduster"/>
                <a:cs typeface="Chalkduster"/>
              </a:rPr>
              <a:t>Israelites cried out to the Lord. So the Lord raised up a deliverer for them, Ehud, Gera’s son, a </a:t>
            </a:r>
            <a:r>
              <a:rPr lang="en-US" sz="3200" dirty="0" err="1" smtClean="0">
                <a:solidFill>
                  <a:srgbClr val="000000"/>
                </a:solidFill>
                <a:latin typeface="Chalkduster"/>
                <a:cs typeface="Chalkduster"/>
              </a:rPr>
              <a:t>Benjaminite</a:t>
            </a:r>
            <a:r>
              <a:rPr lang="en-US" sz="3200" dirty="0" smtClean="0">
                <a:solidFill>
                  <a:srgbClr val="000000"/>
                </a:solidFill>
                <a:latin typeface="Chalkduster"/>
                <a:cs typeface="Chalkduster"/>
              </a:rPr>
              <a:t>, who was left-handed. The Israelites sent him to take their tribute payment to Moab’s King </a:t>
            </a:r>
            <a:r>
              <a:rPr lang="en-US" sz="3200" dirty="0" err="1" smtClean="0">
                <a:solidFill>
                  <a:srgbClr val="000000"/>
                </a:solidFill>
                <a:latin typeface="Chalkduster"/>
                <a:cs typeface="Chalkduster"/>
              </a:rPr>
              <a:t>Eglon</a:t>
            </a:r>
            <a:r>
              <a:rPr lang="en-US" sz="3200" dirty="0" smtClean="0">
                <a:solidFill>
                  <a:srgbClr val="000000"/>
                </a:solidFill>
                <a:latin typeface="Chalkduster"/>
                <a:cs typeface="Chalkduster"/>
              </a:rPr>
              <a:t>. </a:t>
            </a:r>
            <a:r>
              <a:rPr lang="en-US" sz="3200" baseline="30000" dirty="0" smtClean="0">
                <a:solidFill>
                  <a:srgbClr val="000000"/>
                </a:solidFill>
                <a:latin typeface="Chalkduster"/>
                <a:cs typeface="Chalkduster"/>
              </a:rPr>
              <a:t>16</a:t>
            </a:r>
            <a:r>
              <a:rPr lang="en-US" sz="3200" dirty="0" smtClean="0">
                <a:solidFill>
                  <a:srgbClr val="000000"/>
                </a:solidFill>
                <a:latin typeface="Chalkduster"/>
                <a:cs typeface="Chalkduster"/>
              </a:rPr>
              <a:t>Now Ehud made for himself a double-edged sword that was about a foot and a half long, and he strapped it on his right thigh under his clothes. </a:t>
            </a:r>
            <a:endParaRPr lang="en-US" sz="3200" dirty="0">
              <a:solidFill>
                <a:srgbClr val="000000"/>
              </a:solidFill>
              <a:latin typeface="Chalkduster"/>
              <a:cs typeface="Chalkduster"/>
            </a:endParaRPr>
          </a:p>
        </p:txBody>
      </p:sp>
    </p:spTree>
    <p:extLst>
      <p:ext uri="{BB962C8B-B14F-4D97-AF65-F5344CB8AC3E}">
        <p14:creationId xmlns:p14="http://schemas.microsoft.com/office/powerpoint/2010/main" val="27491180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82" y="256319"/>
            <a:ext cx="6806586" cy="830997"/>
          </a:xfrm>
          <a:prstGeom prst="rect">
            <a:avLst/>
          </a:prstGeom>
          <a:noFill/>
        </p:spPr>
        <p:txBody>
          <a:bodyPr wrap="none" rtlCol="0">
            <a:spAutoFit/>
          </a:bodyPr>
          <a:lstStyle/>
          <a:p>
            <a:r>
              <a:rPr lang="en-US" sz="4800" dirty="0" smtClean="0">
                <a:latin typeface="Chalkduster"/>
                <a:cs typeface="Chalkduster"/>
              </a:rPr>
              <a:t>Judges 3:12-30 </a:t>
            </a:r>
            <a:r>
              <a:rPr lang="en-US" sz="2800" dirty="0" smtClean="0">
                <a:latin typeface="Chalkduster"/>
                <a:cs typeface="Chalkduster"/>
              </a:rPr>
              <a:t>(CEB)</a:t>
            </a:r>
          </a:p>
        </p:txBody>
      </p:sp>
      <p:sp>
        <p:nvSpPr>
          <p:cNvPr id="3" name="TextBox 2"/>
          <p:cNvSpPr txBox="1"/>
          <p:nvPr/>
        </p:nvSpPr>
        <p:spPr>
          <a:xfrm>
            <a:off x="435498" y="1087316"/>
            <a:ext cx="8273005" cy="5509200"/>
          </a:xfrm>
          <a:prstGeom prst="rect">
            <a:avLst/>
          </a:prstGeom>
          <a:noFill/>
        </p:spPr>
        <p:txBody>
          <a:bodyPr wrap="square" rtlCol="0">
            <a:spAutoFit/>
          </a:bodyPr>
          <a:lstStyle/>
          <a:p>
            <a:r>
              <a:rPr lang="en-US" sz="3200" baseline="30000" dirty="0" smtClean="0">
                <a:solidFill>
                  <a:srgbClr val="000000"/>
                </a:solidFill>
                <a:latin typeface="Chalkduster"/>
                <a:cs typeface="Chalkduster"/>
              </a:rPr>
              <a:t>17</a:t>
            </a:r>
            <a:r>
              <a:rPr lang="en-US" sz="3200" dirty="0" smtClean="0">
                <a:solidFill>
                  <a:srgbClr val="000000"/>
                </a:solidFill>
                <a:latin typeface="Chalkduster"/>
                <a:cs typeface="Chalkduster"/>
              </a:rPr>
              <a:t>Then he presented the tribute payment to Moab’s King </a:t>
            </a:r>
            <a:r>
              <a:rPr lang="en-US" sz="3200" dirty="0" err="1" smtClean="0">
                <a:solidFill>
                  <a:srgbClr val="000000"/>
                </a:solidFill>
                <a:latin typeface="Chalkduster"/>
                <a:cs typeface="Chalkduster"/>
              </a:rPr>
              <a:t>Eglon</a:t>
            </a:r>
            <a:r>
              <a:rPr lang="en-US" sz="3200" dirty="0" smtClean="0">
                <a:solidFill>
                  <a:srgbClr val="000000"/>
                </a:solidFill>
                <a:latin typeface="Chalkduster"/>
                <a:cs typeface="Chalkduster"/>
              </a:rPr>
              <a:t>, who was a very fat man. </a:t>
            </a:r>
            <a:r>
              <a:rPr lang="en-US" sz="3200" baseline="30000" dirty="0" smtClean="0">
                <a:solidFill>
                  <a:srgbClr val="000000"/>
                </a:solidFill>
                <a:latin typeface="Chalkduster"/>
                <a:cs typeface="Chalkduster"/>
              </a:rPr>
              <a:t>18</a:t>
            </a:r>
            <a:r>
              <a:rPr lang="en-US" sz="3200" dirty="0" smtClean="0">
                <a:solidFill>
                  <a:srgbClr val="000000"/>
                </a:solidFill>
                <a:latin typeface="Chalkduster"/>
                <a:cs typeface="Chalkduster"/>
              </a:rPr>
              <a:t>When he had finished delivering the tribute payment, Ehud sent on their way the people who had carried it. </a:t>
            </a:r>
            <a:r>
              <a:rPr lang="en-US" sz="3200" baseline="30000" dirty="0" smtClean="0">
                <a:solidFill>
                  <a:srgbClr val="000000"/>
                </a:solidFill>
                <a:latin typeface="Chalkduster"/>
                <a:cs typeface="Chalkduster"/>
              </a:rPr>
              <a:t>19</a:t>
            </a:r>
            <a:r>
              <a:rPr lang="en-US" sz="3200" dirty="0" smtClean="0">
                <a:solidFill>
                  <a:srgbClr val="000000"/>
                </a:solidFill>
                <a:latin typeface="Chalkduster"/>
                <a:cs typeface="Chalkduster"/>
              </a:rPr>
              <a:t>But he himself turned back at the carved stones near </a:t>
            </a:r>
            <a:r>
              <a:rPr lang="en-US" sz="3200" dirty="0" err="1" smtClean="0">
                <a:solidFill>
                  <a:srgbClr val="000000"/>
                </a:solidFill>
                <a:latin typeface="Chalkduster"/>
                <a:cs typeface="Chalkduster"/>
              </a:rPr>
              <a:t>Gilgal</a:t>
            </a:r>
            <a:r>
              <a:rPr lang="en-US" sz="3200" dirty="0" smtClean="0">
                <a:solidFill>
                  <a:srgbClr val="000000"/>
                </a:solidFill>
                <a:latin typeface="Chalkduster"/>
                <a:cs typeface="Chalkduster"/>
              </a:rPr>
              <a:t>, and he said, “I have a secret message for you, King.” So </a:t>
            </a:r>
            <a:r>
              <a:rPr lang="en-US" sz="3200" dirty="0" err="1" smtClean="0">
                <a:solidFill>
                  <a:srgbClr val="000000"/>
                </a:solidFill>
                <a:latin typeface="Chalkduster"/>
                <a:cs typeface="Chalkduster"/>
              </a:rPr>
              <a:t>Eglon</a:t>
            </a:r>
            <a:r>
              <a:rPr lang="en-US" sz="3200" dirty="0" smtClean="0">
                <a:solidFill>
                  <a:srgbClr val="000000"/>
                </a:solidFill>
                <a:latin typeface="Chalkduster"/>
                <a:cs typeface="Chalkduster"/>
              </a:rPr>
              <a:t> said, “Hush!” and all his</a:t>
            </a:r>
            <a:endParaRPr lang="en-US" sz="3200" dirty="0">
              <a:solidFill>
                <a:srgbClr val="000000"/>
              </a:solidFill>
              <a:latin typeface="Chalkduster"/>
              <a:cs typeface="Chalkduster"/>
            </a:endParaRPr>
          </a:p>
        </p:txBody>
      </p:sp>
    </p:spTree>
    <p:extLst>
      <p:ext uri="{BB962C8B-B14F-4D97-AF65-F5344CB8AC3E}">
        <p14:creationId xmlns:p14="http://schemas.microsoft.com/office/powerpoint/2010/main" val="5039866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82" y="256319"/>
            <a:ext cx="6806586" cy="830997"/>
          </a:xfrm>
          <a:prstGeom prst="rect">
            <a:avLst/>
          </a:prstGeom>
          <a:noFill/>
        </p:spPr>
        <p:txBody>
          <a:bodyPr wrap="none" rtlCol="0">
            <a:spAutoFit/>
          </a:bodyPr>
          <a:lstStyle/>
          <a:p>
            <a:r>
              <a:rPr lang="en-US" sz="4800" dirty="0" smtClean="0">
                <a:latin typeface="Chalkduster"/>
                <a:cs typeface="Chalkduster"/>
              </a:rPr>
              <a:t>Judges 3:12-30 </a:t>
            </a:r>
            <a:r>
              <a:rPr lang="en-US" sz="2800" dirty="0" smtClean="0">
                <a:latin typeface="Chalkduster"/>
                <a:cs typeface="Chalkduster"/>
              </a:rPr>
              <a:t>(CEB)</a:t>
            </a:r>
          </a:p>
        </p:txBody>
      </p:sp>
      <p:sp>
        <p:nvSpPr>
          <p:cNvPr id="3" name="TextBox 2"/>
          <p:cNvSpPr txBox="1"/>
          <p:nvPr/>
        </p:nvSpPr>
        <p:spPr>
          <a:xfrm>
            <a:off x="435498" y="1087316"/>
            <a:ext cx="8273005" cy="5509200"/>
          </a:xfrm>
          <a:prstGeom prst="rect">
            <a:avLst/>
          </a:prstGeom>
          <a:noFill/>
        </p:spPr>
        <p:txBody>
          <a:bodyPr wrap="square" rtlCol="0">
            <a:spAutoFit/>
          </a:bodyPr>
          <a:lstStyle/>
          <a:p>
            <a:r>
              <a:rPr lang="en-US" sz="3200" dirty="0" smtClean="0">
                <a:solidFill>
                  <a:srgbClr val="000000"/>
                </a:solidFill>
                <a:latin typeface="Chalkduster"/>
                <a:cs typeface="Chalkduster"/>
              </a:rPr>
              <a:t>attendants went out of his presence. </a:t>
            </a:r>
            <a:r>
              <a:rPr lang="en-US" sz="3200" baseline="30000" dirty="0" smtClean="0">
                <a:solidFill>
                  <a:srgbClr val="000000"/>
                </a:solidFill>
                <a:latin typeface="Chalkduster"/>
                <a:cs typeface="Chalkduster"/>
              </a:rPr>
              <a:t>20</a:t>
            </a:r>
            <a:r>
              <a:rPr lang="en-US" sz="3200" dirty="0" smtClean="0">
                <a:solidFill>
                  <a:srgbClr val="000000"/>
                </a:solidFill>
                <a:latin typeface="Chalkduster"/>
                <a:cs typeface="Chalkduster"/>
              </a:rPr>
              <a:t>Ehud approached him while he was sitting alone in his cool second-story room, and he said, “I have a message from God for you.” At that, </a:t>
            </a:r>
            <a:r>
              <a:rPr lang="en-US" sz="3200" dirty="0" err="1" smtClean="0">
                <a:solidFill>
                  <a:srgbClr val="000000"/>
                </a:solidFill>
                <a:latin typeface="Chalkduster"/>
                <a:cs typeface="Chalkduster"/>
              </a:rPr>
              <a:t>Eglon</a:t>
            </a:r>
            <a:r>
              <a:rPr lang="en-US" sz="3200" dirty="0" smtClean="0">
                <a:solidFill>
                  <a:srgbClr val="000000"/>
                </a:solidFill>
                <a:latin typeface="Chalkduster"/>
                <a:cs typeface="Chalkduster"/>
              </a:rPr>
              <a:t> got up from his throne. </a:t>
            </a:r>
            <a:r>
              <a:rPr lang="en-US" sz="3200" baseline="30000" dirty="0" smtClean="0">
                <a:solidFill>
                  <a:srgbClr val="000000"/>
                </a:solidFill>
                <a:latin typeface="Chalkduster"/>
                <a:cs typeface="Chalkduster"/>
              </a:rPr>
              <a:t>21</a:t>
            </a:r>
            <a:r>
              <a:rPr lang="en-US" sz="3200" dirty="0" smtClean="0">
                <a:solidFill>
                  <a:srgbClr val="000000"/>
                </a:solidFill>
                <a:latin typeface="Chalkduster"/>
                <a:cs typeface="Chalkduster"/>
              </a:rPr>
              <a:t>Ehud reached with his left hand and grabbed the sword from his right thigh. He stabbed it into </a:t>
            </a:r>
            <a:r>
              <a:rPr lang="en-US" sz="3200" dirty="0" err="1" smtClean="0">
                <a:solidFill>
                  <a:srgbClr val="000000"/>
                </a:solidFill>
                <a:latin typeface="Chalkduster"/>
                <a:cs typeface="Chalkduster"/>
              </a:rPr>
              <a:t>Eglon’s</a:t>
            </a:r>
            <a:r>
              <a:rPr lang="en-US" sz="3200" dirty="0" smtClean="0">
                <a:solidFill>
                  <a:srgbClr val="000000"/>
                </a:solidFill>
                <a:latin typeface="Chalkduster"/>
                <a:cs typeface="Chalkduster"/>
              </a:rPr>
              <a:t> stomach, </a:t>
            </a:r>
            <a:r>
              <a:rPr lang="en-US" sz="3200" baseline="30000" dirty="0" smtClean="0">
                <a:solidFill>
                  <a:srgbClr val="000000"/>
                </a:solidFill>
                <a:latin typeface="Chalkduster"/>
                <a:cs typeface="Chalkduster"/>
              </a:rPr>
              <a:t>22</a:t>
            </a:r>
            <a:r>
              <a:rPr lang="en-US" sz="3200" dirty="0" smtClean="0">
                <a:solidFill>
                  <a:srgbClr val="000000"/>
                </a:solidFill>
                <a:latin typeface="Chalkduster"/>
                <a:cs typeface="Chalkduster"/>
              </a:rPr>
              <a:t>and even the handle went in</a:t>
            </a:r>
            <a:endParaRPr lang="en-US" sz="3200" dirty="0">
              <a:solidFill>
                <a:srgbClr val="000000"/>
              </a:solidFill>
              <a:latin typeface="Chalkduster"/>
              <a:cs typeface="Chalkduster"/>
            </a:endParaRPr>
          </a:p>
        </p:txBody>
      </p:sp>
    </p:spTree>
    <p:extLst>
      <p:ext uri="{BB962C8B-B14F-4D97-AF65-F5344CB8AC3E}">
        <p14:creationId xmlns:p14="http://schemas.microsoft.com/office/powerpoint/2010/main" val="1759431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82" y="256319"/>
            <a:ext cx="6806586" cy="830997"/>
          </a:xfrm>
          <a:prstGeom prst="rect">
            <a:avLst/>
          </a:prstGeom>
          <a:noFill/>
        </p:spPr>
        <p:txBody>
          <a:bodyPr wrap="none" rtlCol="0">
            <a:spAutoFit/>
          </a:bodyPr>
          <a:lstStyle/>
          <a:p>
            <a:r>
              <a:rPr lang="en-US" sz="4800" dirty="0" smtClean="0">
                <a:latin typeface="Chalkduster"/>
                <a:cs typeface="Chalkduster"/>
              </a:rPr>
              <a:t>Judges 3:12-30 </a:t>
            </a:r>
            <a:r>
              <a:rPr lang="en-US" sz="2800" dirty="0" smtClean="0">
                <a:latin typeface="Chalkduster"/>
                <a:cs typeface="Chalkduster"/>
              </a:rPr>
              <a:t>(CEB)</a:t>
            </a:r>
          </a:p>
        </p:txBody>
      </p:sp>
      <p:sp>
        <p:nvSpPr>
          <p:cNvPr id="3" name="TextBox 2"/>
          <p:cNvSpPr txBox="1"/>
          <p:nvPr/>
        </p:nvSpPr>
        <p:spPr>
          <a:xfrm>
            <a:off x="435498" y="1087316"/>
            <a:ext cx="8273005" cy="5509200"/>
          </a:xfrm>
          <a:prstGeom prst="rect">
            <a:avLst/>
          </a:prstGeom>
          <a:noFill/>
        </p:spPr>
        <p:txBody>
          <a:bodyPr wrap="square" rtlCol="0">
            <a:spAutoFit/>
          </a:bodyPr>
          <a:lstStyle/>
          <a:p>
            <a:r>
              <a:rPr lang="en-US" sz="3200" dirty="0" smtClean="0">
                <a:solidFill>
                  <a:srgbClr val="000000"/>
                </a:solidFill>
                <a:latin typeface="Chalkduster"/>
                <a:cs typeface="Chalkduster"/>
              </a:rPr>
              <a:t>after the blade. Since he did not pull the sword out of his stomach, the fat closed over the blade, and his guts spilled out. </a:t>
            </a:r>
            <a:r>
              <a:rPr lang="en-US" sz="3200" baseline="30000" dirty="0" smtClean="0">
                <a:solidFill>
                  <a:srgbClr val="000000"/>
                </a:solidFill>
                <a:latin typeface="Chalkduster"/>
                <a:cs typeface="Chalkduster"/>
              </a:rPr>
              <a:t>23</a:t>
            </a:r>
            <a:r>
              <a:rPr lang="en-US" sz="3200" dirty="0" smtClean="0">
                <a:solidFill>
                  <a:srgbClr val="000000"/>
                </a:solidFill>
                <a:latin typeface="Chalkduster"/>
                <a:cs typeface="Chalkduster"/>
              </a:rPr>
              <a:t>Ehud slipped out to the porch, and closed and locked the doors of the second-story room behind him. </a:t>
            </a:r>
            <a:r>
              <a:rPr lang="en-US" sz="3200" baseline="30000" dirty="0" smtClean="0">
                <a:solidFill>
                  <a:srgbClr val="000000"/>
                </a:solidFill>
                <a:latin typeface="Chalkduster"/>
                <a:cs typeface="Chalkduster"/>
              </a:rPr>
              <a:t>24</a:t>
            </a:r>
            <a:r>
              <a:rPr lang="en-US" sz="3200" dirty="0" smtClean="0">
                <a:solidFill>
                  <a:srgbClr val="000000"/>
                </a:solidFill>
                <a:latin typeface="Chalkduster"/>
                <a:cs typeface="Chalkduster"/>
              </a:rPr>
              <a:t>After Ehud had slipped out, the king’s servants came and found that the room’s doors were locked. So they thought, He must</a:t>
            </a:r>
            <a:endParaRPr lang="en-US" sz="3200" dirty="0">
              <a:solidFill>
                <a:srgbClr val="000000"/>
              </a:solidFill>
              <a:latin typeface="Chalkduster"/>
              <a:cs typeface="Chalkduster"/>
            </a:endParaRPr>
          </a:p>
        </p:txBody>
      </p:sp>
    </p:spTree>
    <p:extLst>
      <p:ext uri="{BB962C8B-B14F-4D97-AF65-F5344CB8AC3E}">
        <p14:creationId xmlns:p14="http://schemas.microsoft.com/office/powerpoint/2010/main" val="35427975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82" y="256319"/>
            <a:ext cx="6806586" cy="830997"/>
          </a:xfrm>
          <a:prstGeom prst="rect">
            <a:avLst/>
          </a:prstGeom>
          <a:noFill/>
        </p:spPr>
        <p:txBody>
          <a:bodyPr wrap="none" rtlCol="0">
            <a:spAutoFit/>
          </a:bodyPr>
          <a:lstStyle/>
          <a:p>
            <a:r>
              <a:rPr lang="en-US" sz="4800" dirty="0" smtClean="0">
                <a:latin typeface="Chalkduster"/>
                <a:cs typeface="Chalkduster"/>
              </a:rPr>
              <a:t>Judges 3:12-30 </a:t>
            </a:r>
            <a:r>
              <a:rPr lang="en-US" sz="2800" dirty="0" smtClean="0">
                <a:latin typeface="Chalkduster"/>
                <a:cs typeface="Chalkduster"/>
              </a:rPr>
              <a:t>(CEB)</a:t>
            </a:r>
          </a:p>
        </p:txBody>
      </p:sp>
      <p:sp>
        <p:nvSpPr>
          <p:cNvPr id="3" name="TextBox 2"/>
          <p:cNvSpPr txBox="1"/>
          <p:nvPr/>
        </p:nvSpPr>
        <p:spPr>
          <a:xfrm>
            <a:off x="435498" y="1087316"/>
            <a:ext cx="8273005" cy="5509200"/>
          </a:xfrm>
          <a:prstGeom prst="rect">
            <a:avLst/>
          </a:prstGeom>
          <a:noFill/>
        </p:spPr>
        <p:txBody>
          <a:bodyPr wrap="square" rtlCol="0">
            <a:spAutoFit/>
          </a:bodyPr>
          <a:lstStyle/>
          <a:p>
            <a:r>
              <a:rPr lang="en-US" sz="3200" dirty="0" smtClean="0">
                <a:solidFill>
                  <a:srgbClr val="000000"/>
                </a:solidFill>
                <a:latin typeface="Chalkduster"/>
                <a:cs typeface="Chalkduster"/>
              </a:rPr>
              <a:t>be relieving himself in the cool chamber. </a:t>
            </a:r>
            <a:r>
              <a:rPr lang="en-US" sz="3200" baseline="30000" dirty="0" smtClean="0">
                <a:solidFill>
                  <a:srgbClr val="000000"/>
                </a:solidFill>
                <a:latin typeface="Chalkduster"/>
                <a:cs typeface="Chalkduster"/>
              </a:rPr>
              <a:t>25</a:t>
            </a:r>
            <a:r>
              <a:rPr lang="en-US" sz="3200" dirty="0" smtClean="0">
                <a:solidFill>
                  <a:srgbClr val="000000"/>
                </a:solidFill>
                <a:latin typeface="Chalkduster"/>
                <a:cs typeface="Chalkduster"/>
              </a:rPr>
              <a:t>They waited so long that they were embarrassed, but he never opened the doors of the room. Then they used the key to open them, and there was their master lying dead on the ground! </a:t>
            </a:r>
            <a:r>
              <a:rPr lang="en-US" sz="3200" baseline="30000" dirty="0" smtClean="0">
                <a:solidFill>
                  <a:srgbClr val="000000"/>
                </a:solidFill>
                <a:latin typeface="Chalkduster"/>
                <a:cs typeface="Chalkduster"/>
              </a:rPr>
              <a:t>26</a:t>
            </a:r>
            <a:r>
              <a:rPr lang="en-US" sz="3200" dirty="0" smtClean="0">
                <a:solidFill>
                  <a:srgbClr val="000000"/>
                </a:solidFill>
                <a:latin typeface="Chalkduster"/>
                <a:cs typeface="Chalkduster"/>
              </a:rPr>
              <a:t>Ehud had gotten away while they were waiting and had passed the carved stones and escaped to </a:t>
            </a:r>
            <a:r>
              <a:rPr lang="en-US" sz="3200" dirty="0" err="1" smtClean="0">
                <a:solidFill>
                  <a:srgbClr val="000000"/>
                </a:solidFill>
                <a:latin typeface="Chalkduster"/>
                <a:cs typeface="Chalkduster"/>
              </a:rPr>
              <a:t>Seirah</a:t>
            </a:r>
            <a:r>
              <a:rPr lang="en-US" sz="3200" dirty="0" smtClean="0">
                <a:solidFill>
                  <a:srgbClr val="000000"/>
                </a:solidFill>
                <a:latin typeface="Chalkduster"/>
                <a:cs typeface="Chalkduster"/>
              </a:rPr>
              <a:t>. </a:t>
            </a:r>
            <a:r>
              <a:rPr lang="en-US" sz="3200" baseline="30000" dirty="0" smtClean="0">
                <a:solidFill>
                  <a:srgbClr val="000000"/>
                </a:solidFill>
                <a:latin typeface="Chalkduster"/>
                <a:cs typeface="Chalkduster"/>
              </a:rPr>
              <a:t>27</a:t>
            </a:r>
            <a:r>
              <a:rPr lang="en-US" sz="3200" dirty="0" smtClean="0">
                <a:solidFill>
                  <a:srgbClr val="000000"/>
                </a:solidFill>
                <a:latin typeface="Chalkduster"/>
                <a:cs typeface="Chalkduster"/>
              </a:rPr>
              <a:t>When he arrived, he blew</a:t>
            </a:r>
            <a:endParaRPr lang="en-US" sz="3200" dirty="0">
              <a:solidFill>
                <a:srgbClr val="000000"/>
              </a:solidFill>
              <a:latin typeface="Chalkduster"/>
              <a:cs typeface="Chalkduster"/>
            </a:endParaRPr>
          </a:p>
        </p:txBody>
      </p:sp>
    </p:spTree>
    <p:extLst>
      <p:ext uri="{BB962C8B-B14F-4D97-AF65-F5344CB8AC3E}">
        <p14:creationId xmlns:p14="http://schemas.microsoft.com/office/powerpoint/2010/main" val="36027303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82" y="256319"/>
            <a:ext cx="6806586" cy="830997"/>
          </a:xfrm>
          <a:prstGeom prst="rect">
            <a:avLst/>
          </a:prstGeom>
          <a:noFill/>
        </p:spPr>
        <p:txBody>
          <a:bodyPr wrap="none" rtlCol="0">
            <a:spAutoFit/>
          </a:bodyPr>
          <a:lstStyle/>
          <a:p>
            <a:r>
              <a:rPr lang="en-US" sz="4800" dirty="0" smtClean="0">
                <a:latin typeface="Chalkduster"/>
                <a:cs typeface="Chalkduster"/>
              </a:rPr>
              <a:t>Judges 3:12-30 </a:t>
            </a:r>
            <a:r>
              <a:rPr lang="en-US" sz="2800" dirty="0" smtClean="0">
                <a:latin typeface="Chalkduster"/>
                <a:cs typeface="Chalkduster"/>
              </a:rPr>
              <a:t>(CEB)</a:t>
            </a:r>
          </a:p>
        </p:txBody>
      </p:sp>
      <p:sp>
        <p:nvSpPr>
          <p:cNvPr id="3" name="TextBox 2"/>
          <p:cNvSpPr txBox="1"/>
          <p:nvPr/>
        </p:nvSpPr>
        <p:spPr>
          <a:xfrm>
            <a:off x="435498" y="1087316"/>
            <a:ext cx="8273005" cy="5509200"/>
          </a:xfrm>
          <a:prstGeom prst="rect">
            <a:avLst/>
          </a:prstGeom>
          <a:noFill/>
        </p:spPr>
        <p:txBody>
          <a:bodyPr wrap="square" rtlCol="0">
            <a:spAutoFit/>
          </a:bodyPr>
          <a:lstStyle/>
          <a:p>
            <a:r>
              <a:rPr lang="en-US" sz="3200" dirty="0" smtClean="0">
                <a:solidFill>
                  <a:srgbClr val="000000"/>
                </a:solidFill>
                <a:latin typeface="Chalkduster"/>
                <a:cs typeface="Chalkduster"/>
              </a:rPr>
              <a:t>the ram’s horn in the Ephraim highlands. So the Israelites went down from the highlands with Ehud leading them. </a:t>
            </a:r>
            <a:r>
              <a:rPr lang="en-US" sz="3200" baseline="30000" dirty="0" smtClean="0">
                <a:solidFill>
                  <a:srgbClr val="000000"/>
                </a:solidFill>
                <a:latin typeface="Chalkduster"/>
                <a:cs typeface="Chalkduster"/>
              </a:rPr>
              <a:t>28</a:t>
            </a:r>
            <a:r>
              <a:rPr lang="en-US" sz="3200" dirty="0" smtClean="0">
                <a:solidFill>
                  <a:srgbClr val="000000"/>
                </a:solidFill>
                <a:latin typeface="Chalkduster"/>
                <a:cs typeface="Chalkduster"/>
              </a:rPr>
              <a:t>He told them, “Follow me, for the Lord has handed over your enemies the Moabites.” So they followed him, and they took control of the crossing points of the Jordan in the direction of Moab, allowing no one to cross. </a:t>
            </a:r>
            <a:endParaRPr lang="en-US" sz="3200" dirty="0">
              <a:solidFill>
                <a:srgbClr val="000000"/>
              </a:solidFill>
              <a:latin typeface="Chalkduster"/>
              <a:cs typeface="Chalkduster"/>
            </a:endParaRPr>
          </a:p>
        </p:txBody>
      </p:sp>
    </p:spTree>
    <p:extLst>
      <p:ext uri="{BB962C8B-B14F-4D97-AF65-F5344CB8AC3E}">
        <p14:creationId xmlns:p14="http://schemas.microsoft.com/office/powerpoint/2010/main" val="13381475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82" y="256319"/>
            <a:ext cx="6806586" cy="830997"/>
          </a:xfrm>
          <a:prstGeom prst="rect">
            <a:avLst/>
          </a:prstGeom>
          <a:noFill/>
        </p:spPr>
        <p:txBody>
          <a:bodyPr wrap="none" rtlCol="0">
            <a:spAutoFit/>
          </a:bodyPr>
          <a:lstStyle/>
          <a:p>
            <a:r>
              <a:rPr lang="en-US" sz="4800" dirty="0" smtClean="0">
                <a:latin typeface="Chalkduster"/>
                <a:cs typeface="Chalkduster"/>
              </a:rPr>
              <a:t>Judges 3:12-30 </a:t>
            </a:r>
            <a:r>
              <a:rPr lang="en-US" sz="2800" dirty="0" smtClean="0">
                <a:latin typeface="Chalkduster"/>
                <a:cs typeface="Chalkduster"/>
              </a:rPr>
              <a:t>(CEB)</a:t>
            </a:r>
          </a:p>
        </p:txBody>
      </p:sp>
      <p:sp>
        <p:nvSpPr>
          <p:cNvPr id="3" name="TextBox 2"/>
          <p:cNvSpPr txBox="1"/>
          <p:nvPr/>
        </p:nvSpPr>
        <p:spPr>
          <a:xfrm>
            <a:off x="435498" y="1087316"/>
            <a:ext cx="8273005" cy="3539430"/>
          </a:xfrm>
          <a:prstGeom prst="rect">
            <a:avLst/>
          </a:prstGeom>
          <a:noFill/>
        </p:spPr>
        <p:txBody>
          <a:bodyPr wrap="square" rtlCol="0">
            <a:spAutoFit/>
          </a:bodyPr>
          <a:lstStyle/>
          <a:p>
            <a:r>
              <a:rPr lang="en-US" sz="3200" baseline="30000" dirty="0" smtClean="0">
                <a:solidFill>
                  <a:srgbClr val="000000"/>
                </a:solidFill>
                <a:latin typeface="Chalkduster"/>
                <a:cs typeface="Chalkduster"/>
              </a:rPr>
              <a:t>29</a:t>
            </a:r>
            <a:r>
              <a:rPr lang="en-US" sz="3200" dirty="0" smtClean="0">
                <a:solidFill>
                  <a:srgbClr val="000000"/>
                </a:solidFill>
                <a:latin typeface="Chalkduster"/>
                <a:cs typeface="Chalkduster"/>
              </a:rPr>
              <a:t>This time, they defeated the Moabites, about ten thousand big and strong men, and no one escaped. </a:t>
            </a:r>
            <a:r>
              <a:rPr lang="en-US" sz="3200" baseline="30000" dirty="0" smtClean="0">
                <a:solidFill>
                  <a:srgbClr val="000000"/>
                </a:solidFill>
                <a:latin typeface="Chalkduster"/>
                <a:cs typeface="Chalkduster"/>
              </a:rPr>
              <a:t>30</a:t>
            </a:r>
            <a:r>
              <a:rPr lang="en-US" sz="3200" dirty="0" smtClean="0">
                <a:solidFill>
                  <a:srgbClr val="000000"/>
                </a:solidFill>
                <a:latin typeface="Chalkduster"/>
                <a:cs typeface="Chalkduster"/>
              </a:rPr>
              <a:t>Moab was brought down by the power of Israel on that day, and there was peace in the land for eighty years.</a:t>
            </a:r>
            <a:endParaRPr lang="en-US" sz="3200" dirty="0">
              <a:solidFill>
                <a:srgbClr val="000000"/>
              </a:solidFill>
              <a:latin typeface="Chalkduster"/>
              <a:cs typeface="Chalkduster"/>
            </a:endParaRPr>
          </a:p>
        </p:txBody>
      </p:sp>
    </p:spTree>
    <p:extLst>
      <p:ext uri="{BB962C8B-B14F-4D97-AF65-F5344CB8AC3E}">
        <p14:creationId xmlns:p14="http://schemas.microsoft.com/office/powerpoint/2010/main" val="7875823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3280080" cy="830997"/>
          </a:xfrm>
          <a:prstGeom prst="rect">
            <a:avLst/>
          </a:prstGeom>
          <a:noFill/>
        </p:spPr>
        <p:txBody>
          <a:bodyPr wrap="none" rtlCol="0">
            <a:spAutoFit/>
          </a:bodyPr>
          <a:lstStyle/>
          <a:p>
            <a:r>
              <a:rPr lang="en-US" sz="4800" dirty="0" smtClean="0">
                <a:solidFill>
                  <a:srgbClr val="C02B11"/>
                </a:solidFill>
                <a:latin typeface="Chalkduster"/>
                <a:cs typeface="Chalkduster"/>
              </a:rPr>
              <a:t>Summary</a:t>
            </a:r>
            <a:endParaRPr lang="en-US" sz="4800" dirty="0" smtClean="0">
              <a:solidFill>
                <a:srgbClr val="C02B11"/>
              </a:solidFill>
              <a:latin typeface="Chalkduster"/>
              <a:cs typeface="Chalkduster"/>
            </a:endParaRPr>
          </a:p>
        </p:txBody>
      </p:sp>
      <p:sp>
        <p:nvSpPr>
          <p:cNvPr id="4" name="TextBox 3"/>
          <p:cNvSpPr txBox="1"/>
          <p:nvPr/>
        </p:nvSpPr>
        <p:spPr>
          <a:xfrm>
            <a:off x="920517" y="1319608"/>
            <a:ext cx="4401314" cy="646331"/>
          </a:xfrm>
          <a:prstGeom prst="rect">
            <a:avLst/>
          </a:prstGeom>
          <a:noFill/>
        </p:spPr>
        <p:txBody>
          <a:bodyPr wrap="none" rtlCol="0">
            <a:spAutoFit/>
          </a:bodyPr>
          <a:lstStyle/>
          <a:p>
            <a:r>
              <a:rPr lang="en-US" sz="3600" dirty="0" smtClean="0">
                <a:solidFill>
                  <a:srgbClr val="C02B11"/>
                </a:solidFill>
                <a:latin typeface="Chalkduster"/>
                <a:cs typeface="Chalkduster"/>
              </a:rPr>
              <a:t>Israel does evil</a:t>
            </a:r>
            <a:endParaRPr lang="en-US" sz="3600" dirty="0" smtClean="0">
              <a:solidFill>
                <a:srgbClr val="C02B11"/>
              </a:solidFill>
              <a:latin typeface="Chalkduster"/>
              <a:cs typeface="Chalkduster"/>
            </a:endParaRPr>
          </a:p>
        </p:txBody>
      </p:sp>
      <p:sp>
        <p:nvSpPr>
          <p:cNvPr id="2" name="TextBox 1"/>
          <p:cNvSpPr txBox="1"/>
          <p:nvPr/>
        </p:nvSpPr>
        <p:spPr>
          <a:xfrm>
            <a:off x="920517" y="2116528"/>
            <a:ext cx="4669648" cy="646331"/>
          </a:xfrm>
          <a:prstGeom prst="rect">
            <a:avLst/>
          </a:prstGeom>
          <a:noFill/>
        </p:spPr>
        <p:txBody>
          <a:bodyPr wrap="none" rtlCol="0">
            <a:spAutoFit/>
          </a:bodyPr>
          <a:lstStyle/>
          <a:p>
            <a:r>
              <a:rPr lang="en-US" sz="3600" dirty="0" smtClean="0">
                <a:solidFill>
                  <a:srgbClr val="C02B11"/>
                </a:solidFill>
                <a:latin typeface="Chalkduster"/>
                <a:cs typeface="Chalkduster"/>
              </a:rPr>
              <a:t>God sends Moab</a:t>
            </a:r>
            <a:endParaRPr lang="en-US" sz="3600" dirty="0" smtClean="0">
              <a:solidFill>
                <a:srgbClr val="C02B11"/>
              </a:solidFill>
              <a:latin typeface="Chalkduster"/>
              <a:cs typeface="Chalkduster"/>
            </a:endParaRPr>
          </a:p>
        </p:txBody>
      </p:sp>
      <p:sp>
        <p:nvSpPr>
          <p:cNvPr id="5" name="TextBox 4"/>
          <p:cNvSpPr txBox="1"/>
          <p:nvPr/>
        </p:nvSpPr>
        <p:spPr>
          <a:xfrm>
            <a:off x="920517" y="2913448"/>
            <a:ext cx="4679327" cy="646331"/>
          </a:xfrm>
          <a:prstGeom prst="rect">
            <a:avLst/>
          </a:prstGeom>
          <a:noFill/>
        </p:spPr>
        <p:txBody>
          <a:bodyPr wrap="none" rtlCol="0">
            <a:spAutoFit/>
          </a:bodyPr>
          <a:lstStyle/>
          <a:p>
            <a:r>
              <a:rPr lang="en-US" sz="3600" dirty="0" smtClean="0">
                <a:solidFill>
                  <a:srgbClr val="C02B11"/>
                </a:solidFill>
                <a:latin typeface="Chalkduster"/>
                <a:cs typeface="Chalkduster"/>
              </a:rPr>
              <a:t>Israel “cries out”</a:t>
            </a:r>
            <a:endParaRPr lang="en-US" sz="3600" dirty="0" smtClean="0">
              <a:solidFill>
                <a:srgbClr val="C02B11"/>
              </a:solidFill>
              <a:latin typeface="Chalkduster"/>
              <a:cs typeface="Chalkduster"/>
            </a:endParaRPr>
          </a:p>
        </p:txBody>
      </p:sp>
      <p:sp>
        <p:nvSpPr>
          <p:cNvPr id="6" name="TextBox 5"/>
          <p:cNvSpPr txBox="1"/>
          <p:nvPr/>
        </p:nvSpPr>
        <p:spPr>
          <a:xfrm>
            <a:off x="920517" y="3710368"/>
            <a:ext cx="5557932" cy="646331"/>
          </a:xfrm>
          <a:prstGeom prst="rect">
            <a:avLst/>
          </a:prstGeom>
          <a:noFill/>
        </p:spPr>
        <p:txBody>
          <a:bodyPr wrap="none" rtlCol="0">
            <a:spAutoFit/>
          </a:bodyPr>
          <a:lstStyle/>
          <a:p>
            <a:r>
              <a:rPr lang="en-US" sz="3600" dirty="0" smtClean="0">
                <a:solidFill>
                  <a:srgbClr val="C02B11"/>
                </a:solidFill>
                <a:latin typeface="Chalkduster"/>
                <a:cs typeface="Chalkduster"/>
              </a:rPr>
              <a:t>God raises up Ehud</a:t>
            </a:r>
            <a:endParaRPr lang="en-US" sz="3600" dirty="0" smtClean="0">
              <a:solidFill>
                <a:srgbClr val="C02B11"/>
              </a:solidFill>
              <a:latin typeface="Chalkduster"/>
              <a:cs typeface="Chalkduster"/>
            </a:endParaRPr>
          </a:p>
        </p:txBody>
      </p:sp>
      <p:sp>
        <p:nvSpPr>
          <p:cNvPr id="7" name="TextBox 6"/>
          <p:cNvSpPr txBox="1"/>
          <p:nvPr/>
        </p:nvSpPr>
        <p:spPr>
          <a:xfrm>
            <a:off x="920517" y="4507288"/>
            <a:ext cx="5202210" cy="646331"/>
          </a:xfrm>
          <a:prstGeom prst="rect">
            <a:avLst/>
          </a:prstGeom>
          <a:noFill/>
        </p:spPr>
        <p:txBody>
          <a:bodyPr wrap="none" rtlCol="0">
            <a:spAutoFit/>
          </a:bodyPr>
          <a:lstStyle/>
          <a:p>
            <a:r>
              <a:rPr lang="en-US" sz="3600" dirty="0" smtClean="0">
                <a:solidFill>
                  <a:srgbClr val="C02B11"/>
                </a:solidFill>
                <a:latin typeface="Chalkduster"/>
                <a:cs typeface="Chalkduster"/>
              </a:rPr>
              <a:t>Ehud defeats Moab</a:t>
            </a:r>
            <a:endParaRPr lang="en-US" sz="3600" dirty="0" smtClean="0">
              <a:solidFill>
                <a:srgbClr val="C02B11"/>
              </a:solidFill>
              <a:latin typeface="Chalkduster"/>
              <a:cs typeface="Chalkduster"/>
            </a:endParaRPr>
          </a:p>
        </p:txBody>
      </p:sp>
      <p:sp>
        <p:nvSpPr>
          <p:cNvPr id="8" name="TextBox 7"/>
          <p:cNvSpPr txBox="1"/>
          <p:nvPr/>
        </p:nvSpPr>
        <p:spPr>
          <a:xfrm>
            <a:off x="920517" y="5304210"/>
            <a:ext cx="4815023" cy="646331"/>
          </a:xfrm>
          <a:prstGeom prst="rect">
            <a:avLst/>
          </a:prstGeom>
          <a:noFill/>
        </p:spPr>
        <p:txBody>
          <a:bodyPr wrap="none" rtlCol="0">
            <a:spAutoFit/>
          </a:bodyPr>
          <a:lstStyle/>
          <a:p>
            <a:r>
              <a:rPr lang="en-US" sz="3600" dirty="0" smtClean="0">
                <a:solidFill>
                  <a:srgbClr val="C02B11"/>
                </a:solidFill>
                <a:latin typeface="Chalkduster"/>
                <a:cs typeface="Chalkduster"/>
              </a:rPr>
              <a:t>Rest for 8o years</a:t>
            </a:r>
            <a:endParaRPr lang="en-US" sz="3600" dirty="0" smtClean="0">
              <a:solidFill>
                <a:srgbClr val="C02B11"/>
              </a:solidFill>
              <a:latin typeface="Chalkduster"/>
              <a:cs typeface="Chalkduster"/>
            </a:endParaRPr>
          </a:p>
        </p:txBody>
      </p:sp>
    </p:spTree>
    <p:extLst>
      <p:ext uri="{BB962C8B-B14F-4D97-AF65-F5344CB8AC3E}">
        <p14:creationId xmlns:p14="http://schemas.microsoft.com/office/powerpoint/2010/main" val="2894686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1980029" cy="830997"/>
          </a:xfrm>
          <a:prstGeom prst="rect">
            <a:avLst/>
          </a:prstGeom>
          <a:noFill/>
        </p:spPr>
        <p:txBody>
          <a:bodyPr wrap="none" rtlCol="0">
            <a:spAutoFit/>
          </a:bodyPr>
          <a:lstStyle/>
          <a:p>
            <a:r>
              <a:rPr lang="en-US" sz="4800" dirty="0" smtClean="0">
                <a:solidFill>
                  <a:srgbClr val="C02B11"/>
                </a:solidFill>
                <a:latin typeface="Chalkduster"/>
                <a:cs typeface="Chalkduster"/>
              </a:rPr>
              <a:t>Ehud</a:t>
            </a:r>
            <a:endParaRPr lang="en-US" sz="4800" dirty="0" smtClean="0">
              <a:solidFill>
                <a:srgbClr val="C02B11"/>
              </a:solidFill>
              <a:latin typeface="Chalkduster"/>
              <a:cs typeface="Chalkduster"/>
            </a:endParaRPr>
          </a:p>
        </p:txBody>
      </p:sp>
      <p:sp>
        <p:nvSpPr>
          <p:cNvPr id="4" name="TextBox 3"/>
          <p:cNvSpPr txBox="1"/>
          <p:nvPr/>
        </p:nvSpPr>
        <p:spPr>
          <a:xfrm>
            <a:off x="920517" y="1319608"/>
            <a:ext cx="3339376" cy="646331"/>
          </a:xfrm>
          <a:prstGeom prst="rect">
            <a:avLst/>
          </a:prstGeom>
          <a:noFill/>
        </p:spPr>
        <p:txBody>
          <a:bodyPr wrap="none" rtlCol="0">
            <a:spAutoFit/>
          </a:bodyPr>
          <a:lstStyle/>
          <a:p>
            <a:r>
              <a:rPr lang="en-US" sz="3600" dirty="0" err="1" smtClean="0">
                <a:solidFill>
                  <a:srgbClr val="C02B11"/>
                </a:solidFill>
                <a:latin typeface="Chalkduster"/>
                <a:cs typeface="Chalkduster"/>
              </a:rPr>
              <a:t>Benjaminite</a:t>
            </a:r>
            <a:endParaRPr lang="en-US" sz="3600" dirty="0" smtClean="0">
              <a:solidFill>
                <a:srgbClr val="C02B11"/>
              </a:solidFill>
              <a:latin typeface="Chalkduster"/>
              <a:cs typeface="Chalkduster"/>
            </a:endParaRPr>
          </a:p>
        </p:txBody>
      </p:sp>
      <p:sp>
        <p:nvSpPr>
          <p:cNvPr id="2" name="TextBox 1"/>
          <p:cNvSpPr txBox="1"/>
          <p:nvPr/>
        </p:nvSpPr>
        <p:spPr>
          <a:xfrm>
            <a:off x="1561384" y="2116528"/>
            <a:ext cx="6595841" cy="646331"/>
          </a:xfrm>
          <a:prstGeom prst="rect">
            <a:avLst/>
          </a:prstGeom>
          <a:noFill/>
        </p:spPr>
        <p:txBody>
          <a:bodyPr wrap="none" rtlCol="0">
            <a:spAutoFit/>
          </a:bodyPr>
          <a:lstStyle/>
          <a:p>
            <a:r>
              <a:rPr lang="en-US" sz="3600" dirty="0" smtClean="0">
                <a:solidFill>
                  <a:srgbClr val="C02B11"/>
                </a:solidFill>
                <a:latin typeface="Chalkduster"/>
                <a:cs typeface="Chalkduster"/>
              </a:rPr>
              <a:t>“Sons of the right hand”</a:t>
            </a:r>
            <a:endParaRPr lang="en-US" sz="3600" dirty="0" smtClean="0">
              <a:solidFill>
                <a:srgbClr val="C02B11"/>
              </a:solidFill>
              <a:latin typeface="Chalkduster"/>
              <a:cs typeface="Chalkduster"/>
            </a:endParaRPr>
          </a:p>
        </p:txBody>
      </p:sp>
      <p:sp>
        <p:nvSpPr>
          <p:cNvPr id="5" name="TextBox 4"/>
          <p:cNvSpPr txBox="1"/>
          <p:nvPr/>
        </p:nvSpPr>
        <p:spPr>
          <a:xfrm>
            <a:off x="920517" y="2913448"/>
            <a:ext cx="3403496" cy="646331"/>
          </a:xfrm>
          <a:prstGeom prst="rect">
            <a:avLst/>
          </a:prstGeom>
          <a:noFill/>
        </p:spPr>
        <p:txBody>
          <a:bodyPr wrap="none" rtlCol="0">
            <a:spAutoFit/>
          </a:bodyPr>
          <a:lstStyle/>
          <a:p>
            <a:r>
              <a:rPr lang="en-US" sz="3600" dirty="0" smtClean="0">
                <a:solidFill>
                  <a:srgbClr val="C02B11"/>
                </a:solidFill>
                <a:latin typeface="Chalkduster"/>
                <a:cs typeface="Chalkduster"/>
              </a:rPr>
              <a:t>Lef</a:t>
            </a:r>
            <a:r>
              <a:rPr lang="en-US" sz="3600" dirty="0" smtClean="0">
                <a:solidFill>
                  <a:srgbClr val="C02B11"/>
                </a:solidFill>
                <a:latin typeface="Chalkduster"/>
                <a:cs typeface="Chalkduster"/>
              </a:rPr>
              <a:t>t-handed</a:t>
            </a:r>
            <a:endParaRPr lang="en-US" sz="3600" dirty="0" smtClean="0">
              <a:solidFill>
                <a:srgbClr val="C02B11"/>
              </a:solidFill>
              <a:latin typeface="Chalkduster"/>
              <a:cs typeface="Chalkduster"/>
            </a:endParaRPr>
          </a:p>
        </p:txBody>
      </p:sp>
      <p:sp>
        <p:nvSpPr>
          <p:cNvPr id="6" name="TextBox 5"/>
          <p:cNvSpPr txBox="1"/>
          <p:nvPr/>
        </p:nvSpPr>
        <p:spPr>
          <a:xfrm>
            <a:off x="1561384" y="3710368"/>
            <a:ext cx="2608406" cy="646331"/>
          </a:xfrm>
          <a:prstGeom prst="rect">
            <a:avLst/>
          </a:prstGeom>
          <a:noFill/>
        </p:spPr>
        <p:txBody>
          <a:bodyPr wrap="none" rtlCol="0">
            <a:spAutoFit/>
          </a:bodyPr>
          <a:lstStyle/>
          <a:p>
            <a:r>
              <a:rPr lang="en-US" sz="3600" dirty="0" smtClean="0">
                <a:solidFill>
                  <a:srgbClr val="C02B11"/>
                </a:solidFill>
                <a:latin typeface="Chalkduster"/>
                <a:cs typeface="Chalkduster"/>
              </a:rPr>
              <a:t>Very rare</a:t>
            </a:r>
            <a:endParaRPr lang="en-US" sz="3600" dirty="0" smtClean="0">
              <a:solidFill>
                <a:srgbClr val="C02B11"/>
              </a:solidFill>
              <a:latin typeface="Chalkduster"/>
              <a:cs typeface="Chalkduster"/>
            </a:endParaRPr>
          </a:p>
        </p:txBody>
      </p:sp>
      <p:sp>
        <p:nvSpPr>
          <p:cNvPr id="7" name="TextBox 6"/>
          <p:cNvSpPr txBox="1"/>
          <p:nvPr/>
        </p:nvSpPr>
        <p:spPr>
          <a:xfrm>
            <a:off x="1561384" y="4507288"/>
            <a:ext cx="2467342" cy="646331"/>
          </a:xfrm>
          <a:prstGeom prst="rect">
            <a:avLst/>
          </a:prstGeom>
          <a:noFill/>
        </p:spPr>
        <p:txBody>
          <a:bodyPr wrap="none" rtlCol="0">
            <a:spAutoFit/>
          </a:bodyPr>
          <a:lstStyle/>
          <a:p>
            <a:r>
              <a:rPr lang="en-US" sz="3600" dirty="0" smtClean="0">
                <a:solidFill>
                  <a:srgbClr val="C02B11"/>
                </a:solidFill>
                <a:latin typeface="Chalkduster"/>
                <a:cs typeface="Chalkduster"/>
              </a:rPr>
              <a:t>Very bad</a:t>
            </a:r>
            <a:endParaRPr lang="en-US" sz="3600" dirty="0" smtClean="0">
              <a:solidFill>
                <a:srgbClr val="C02B11"/>
              </a:solidFill>
              <a:latin typeface="Chalkduster"/>
              <a:cs typeface="Chalkduster"/>
            </a:endParaRPr>
          </a:p>
        </p:txBody>
      </p:sp>
      <p:sp>
        <p:nvSpPr>
          <p:cNvPr id="8" name="TextBox 7"/>
          <p:cNvSpPr txBox="1"/>
          <p:nvPr/>
        </p:nvSpPr>
        <p:spPr>
          <a:xfrm>
            <a:off x="1561384" y="5318920"/>
            <a:ext cx="2941831" cy="646331"/>
          </a:xfrm>
          <a:prstGeom prst="rect">
            <a:avLst/>
          </a:prstGeom>
          <a:noFill/>
        </p:spPr>
        <p:txBody>
          <a:bodyPr wrap="none" rtlCol="0">
            <a:spAutoFit/>
          </a:bodyPr>
          <a:lstStyle/>
          <a:p>
            <a:r>
              <a:rPr lang="en-US" sz="3600" dirty="0" smtClean="0">
                <a:solidFill>
                  <a:srgbClr val="C02B11"/>
                </a:solidFill>
                <a:latin typeface="Chalkduster"/>
                <a:cs typeface="Chalkduster"/>
              </a:rPr>
              <a:t>Very good</a:t>
            </a:r>
            <a:endParaRPr lang="en-US" sz="3600" dirty="0" smtClean="0">
              <a:solidFill>
                <a:srgbClr val="C02B11"/>
              </a:solidFill>
              <a:latin typeface="Chalkduster"/>
              <a:cs typeface="Chalkduster"/>
            </a:endParaRPr>
          </a:p>
        </p:txBody>
      </p:sp>
    </p:spTree>
    <p:extLst>
      <p:ext uri="{BB962C8B-B14F-4D97-AF65-F5344CB8AC3E}">
        <p14:creationId xmlns:p14="http://schemas.microsoft.com/office/powerpoint/2010/main" val="4047920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4480558" cy="830997"/>
          </a:xfrm>
          <a:prstGeom prst="rect">
            <a:avLst/>
          </a:prstGeom>
          <a:noFill/>
        </p:spPr>
        <p:txBody>
          <a:bodyPr wrap="none" rtlCol="0">
            <a:spAutoFit/>
          </a:bodyPr>
          <a:lstStyle/>
          <a:p>
            <a:r>
              <a:rPr lang="en-US" sz="4800" dirty="0" smtClean="0">
                <a:solidFill>
                  <a:srgbClr val="C02B11"/>
                </a:solidFill>
                <a:latin typeface="Chalkduster"/>
                <a:cs typeface="Chalkduster"/>
              </a:rPr>
              <a:t>Faithfulness</a:t>
            </a:r>
            <a:endParaRPr lang="en-US" sz="4800" dirty="0" smtClean="0">
              <a:solidFill>
                <a:srgbClr val="C02B11"/>
              </a:solidFill>
              <a:latin typeface="Chalkduster"/>
              <a:cs typeface="Chalkduster"/>
            </a:endParaRPr>
          </a:p>
        </p:txBody>
      </p:sp>
      <p:sp>
        <p:nvSpPr>
          <p:cNvPr id="4" name="TextBox 3"/>
          <p:cNvSpPr txBox="1"/>
          <p:nvPr/>
        </p:nvSpPr>
        <p:spPr>
          <a:xfrm>
            <a:off x="920516" y="1319608"/>
            <a:ext cx="7923441" cy="2308324"/>
          </a:xfrm>
          <a:prstGeom prst="rect">
            <a:avLst/>
          </a:prstGeom>
          <a:noFill/>
        </p:spPr>
        <p:txBody>
          <a:bodyPr wrap="square" rtlCol="0">
            <a:spAutoFit/>
          </a:bodyPr>
          <a:lstStyle/>
          <a:p>
            <a:r>
              <a:rPr lang="en-US" sz="3600" dirty="0" smtClean="0">
                <a:solidFill>
                  <a:srgbClr val="C02B11"/>
                </a:solidFill>
                <a:latin typeface="Chalkduster"/>
                <a:cs typeface="Chalkduster"/>
              </a:rPr>
              <a:t>God stayed faithful to Israel (even though Israel was not faithful to God) by sending Ehud.</a:t>
            </a:r>
            <a:endParaRPr lang="en-US" sz="3600" dirty="0" smtClean="0">
              <a:solidFill>
                <a:srgbClr val="C02B11"/>
              </a:solidFill>
              <a:latin typeface="Chalkduster"/>
              <a:cs typeface="Chalkduster"/>
            </a:endParaRPr>
          </a:p>
        </p:txBody>
      </p:sp>
      <p:sp>
        <p:nvSpPr>
          <p:cNvPr id="6" name="TextBox 5"/>
          <p:cNvSpPr txBox="1"/>
          <p:nvPr/>
        </p:nvSpPr>
        <p:spPr>
          <a:xfrm>
            <a:off x="920516" y="3920084"/>
            <a:ext cx="7282573" cy="2308324"/>
          </a:xfrm>
          <a:prstGeom prst="rect">
            <a:avLst/>
          </a:prstGeom>
          <a:noFill/>
        </p:spPr>
        <p:txBody>
          <a:bodyPr wrap="square" rtlCol="0">
            <a:spAutoFit/>
          </a:bodyPr>
          <a:lstStyle/>
          <a:p>
            <a:r>
              <a:rPr lang="en-US" sz="3600" dirty="0" smtClean="0">
                <a:solidFill>
                  <a:srgbClr val="C02B11"/>
                </a:solidFill>
                <a:latin typeface="Chalkduster"/>
                <a:cs typeface="Chalkduster"/>
              </a:rPr>
              <a:t>Because Ehud was unexpected and unusual, God was able to save Israel.</a:t>
            </a:r>
            <a:endParaRPr lang="en-US" sz="3600" dirty="0" smtClean="0">
              <a:solidFill>
                <a:srgbClr val="C02B11"/>
              </a:solidFill>
              <a:latin typeface="Chalkduster"/>
              <a:cs typeface="Chalkduster"/>
            </a:endParaRPr>
          </a:p>
        </p:txBody>
      </p:sp>
    </p:spTree>
    <p:extLst>
      <p:ext uri="{BB962C8B-B14F-4D97-AF65-F5344CB8AC3E}">
        <p14:creationId xmlns:p14="http://schemas.microsoft.com/office/powerpoint/2010/main" val="3250319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4480558" cy="830997"/>
          </a:xfrm>
          <a:prstGeom prst="rect">
            <a:avLst/>
          </a:prstGeom>
          <a:noFill/>
        </p:spPr>
        <p:txBody>
          <a:bodyPr wrap="none" rtlCol="0">
            <a:spAutoFit/>
          </a:bodyPr>
          <a:lstStyle/>
          <a:p>
            <a:r>
              <a:rPr lang="en-US" sz="4800" dirty="0" smtClean="0">
                <a:solidFill>
                  <a:srgbClr val="C02B11"/>
                </a:solidFill>
                <a:latin typeface="Chalkduster"/>
                <a:cs typeface="Chalkduster"/>
              </a:rPr>
              <a:t>Faithfulness</a:t>
            </a:r>
            <a:endParaRPr lang="en-US" sz="4800" dirty="0" smtClean="0">
              <a:solidFill>
                <a:srgbClr val="C02B11"/>
              </a:solidFill>
              <a:latin typeface="Chalkduster"/>
              <a:cs typeface="Chalkduster"/>
            </a:endParaRPr>
          </a:p>
        </p:txBody>
      </p:sp>
      <p:sp>
        <p:nvSpPr>
          <p:cNvPr id="4" name="TextBox 3"/>
          <p:cNvSpPr txBox="1"/>
          <p:nvPr/>
        </p:nvSpPr>
        <p:spPr>
          <a:xfrm>
            <a:off x="920516" y="1319608"/>
            <a:ext cx="7923441" cy="1200329"/>
          </a:xfrm>
          <a:prstGeom prst="rect">
            <a:avLst/>
          </a:prstGeom>
          <a:noFill/>
        </p:spPr>
        <p:txBody>
          <a:bodyPr wrap="square" rtlCol="0">
            <a:spAutoFit/>
          </a:bodyPr>
          <a:lstStyle/>
          <a:p>
            <a:r>
              <a:rPr lang="en-US" sz="3600" dirty="0" smtClean="0">
                <a:solidFill>
                  <a:srgbClr val="C02B11"/>
                </a:solidFill>
                <a:latin typeface="Chalkduster"/>
                <a:cs typeface="Chalkduster"/>
              </a:rPr>
              <a:t>The faithfulness of God was unexpected.</a:t>
            </a:r>
            <a:endParaRPr lang="en-US" sz="3600" dirty="0" smtClean="0">
              <a:solidFill>
                <a:srgbClr val="C02B11"/>
              </a:solidFill>
              <a:latin typeface="Chalkduster"/>
              <a:cs typeface="Chalkduster"/>
            </a:endParaRPr>
          </a:p>
        </p:txBody>
      </p:sp>
      <p:sp>
        <p:nvSpPr>
          <p:cNvPr id="6" name="TextBox 5"/>
          <p:cNvSpPr txBox="1"/>
          <p:nvPr/>
        </p:nvSpPr>
        <p:spPr>
          <a:xfrm>
            <a:off x="1806078" y="2768614"/>
            <a:ext cx="7037880" cy="1200329"/>
          </a:xfrm>
          <a:prstGeom prst="rect">
            <a:avLst/>
          </a:prstGeom>
          <a:noFill/>
        </p:spPr>
        <p:txBody>
          <a:bodyPr wrap="square" rtlCol="0">
            <a:spAutoFit/>
          </a:bodyPr>
          <a:lstStyle/>
          <a:p>
            <a:r>
              <a:rPr lang="en-US" sz="3600" dirty="0" smtClean="0">
                <a:solidFill>
                  <a:srgbClr val="C02B11"/>
                </a:solidFill>
                <a:latin typeface="Chalkduster"/>
                <a:cs typeface="Chalkduster"/>
              </a:rPr>
              <a:t>We expect God to </a:t>
            </a:r>
          </a:p>
          <a:p>
            <a:r>
              <a:rPr lang="en-US" sz="3600" dirty="0" smtClean="0">
                <a:solidFill>
                  <a:srgbClr val="C02B11"/>
                </a:solidFill>
                <a:latin typeface="Chalkduster"/>
                <a:cs typeface="Chalkduster"/>
              </a:rPr>
              <a:t>be faithful</a:t>
            </a:r>
            <a:endParaRPr lang="en-US" sz="3600" dirty="0" smtClean="0">
              <a:solidFill>
                <a:srgbClr val="C02B11"/>
              </a:solidFill>
              <a:latin typeface="Chalkduster"/>
              <a:cs typeface="Chalkduster"/>
            </a:endParaRPr>
          </a:p>
        </p:txBody>
      </p:sp>
      <p:sp>
        <p:nvSpPr>
          <p:cNvPr id="2" name="TextBox 1"/>
          <p:cNvSpPr txBox="1"/>
          <p:nvPr/>
        </p:nvSpPr>
        <p:spPr>
          <a:xfrm>
            <a:off x="1806078" y="4217619"/>
            <a:ext cx="6222232" cy="1200329"/>
          </a:xfrm>
          <a:prstGeom prst="rect">
            <a:avLst/>
          </a:prstGeom>
          <a:noFill/>
        </p:spPr>
        <p:txBody>
          <a:bodyPr wrap="square" rtlCol="0">
            <a:spAutoFit/>
          </a:bodyPr>
          <a:lstStyle/>
          <a:p>
            <a:r>
              <a:rPr lang="en-US" sz="3600" dirty="0" smtClean="0">
                <a:solidFill>
                  <a:srgbClr val="C02B11"/>
                </a:solidFill>
                <a:latin typeface="Chalkduster"/>
                <a:cs typeface="Chalkduster"/>
              </a:rPr>
              <a:t>We expect God to </a:t>
            </a:r>
          </a:p>
          <a:p>
            <a:r>
              <a:rPr lang="en-US" sz="3600" dirty="0" smtClean="0">
                <a:solidFill>
                  <a:srgbClr val="C02B11"/>
                </a:solidFill>
                <a:latin typeface="Chalkduster"/>
                <a:cs typeface="Chalkduster"/>
              </a:rPr>
              <a:t>be faithful </a:t>
            </a:r>
            <a:r>
              <a:rPr lang="en-US" sz="3600" i="1" u="sng" dirty="0" smtClean="0">
                <a:solidFill>
                  <a:srgbClr val="C02B11"/>
                </a:solidFill>
                <a:latin typeface="Chalkduster"/>
                <a:cs typeface="Chalkduster"/>
              </a:rPr>
              <a:t>expectedly</a:t>
            </a:r>
            <a:endParaRPr lang="en-US" sz="3600" i="1" u="sng" dirty="0" smtClean="0">
              <a:solidFill>
                <a:srgbClr val="C02B11"/>
              </a:solidFill>
              <a:latin typeface="Chalkduster"/>
              <a:cs typeface="Chalkduster"/>
            </a:endParaRPr>
          </a:p>
        </p:txBody>
      </p:sp>
    </p:spTree>
    <p:extLst>
      <p:ext uri="{BB962C8B-B14F-4D97-AF65-F5344CB8AC3E}">
        <p14:creationId xmlns:p14="http://schemas.microsoft.com/office/powerpoint/2010/main" val="3428265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4480558" cy="830997"/>
          </a:xfrm>
          <a:prstGeom prst="rect">
            <a:avLst/>
          </a:prstGeom>
          <a:noFill/>
        </p:spPr>
        <p:txBody>
          <a:bodyPr wrap="none" rtlCol="0">
            <a:spAutoFit/>
          </a:bodyPr>
          <a:lstStyle/>
          <a:p>
            <a:r>
              <a:rPr lang="en-US" sz="4800" dirty="0" smtClean="0">
                <a:solidFill>
                  <a:srgbClr val="C02B11"/>
                </a:solidFill>
                <a:latin typeface="Chalkduster"/>
                <a:cs typeface="Chalkduster"/>
              </a:rPr>
              <a:t>Faithfulness</a:t>
            </a:r>
            <a:endParaRPr lang="en-US" sz="4800" dirty="0" smtClean="0">
              <a:solidFill>
                <a:srgbClr val="C02B11"/>
              </a:solidFill>
              <a:latin typeface="Chalkduster"/>
              <a:cs typeface="Chalkduster"/>
            </a:endParaRPr>
          </a:p>
        </p:txBody>
      </p:sp>
      <p:sp>
        <p:nvSpPr>
          <p:cNvPr id="4" name="TextBox 3"/>
          <p:cNvSpPr txBox="1"/>
          <p:nvPr/>
        </p:nvSpPr>
        <p:spPr>
          <a:xfrm>
            <a:off x="920516" y="1319608"/>
            <a:ext cx="7923441" cy="646331"/>
          </a:xfrm>
          <a:prstGeom prst="rect">
            <a:avLst/>
          </a:prstGeom>
          <a:noFill/>
        </p:spPr>
        <p:txBody>
          <a:bodyPr wrap="square" rtlCol="0">
            <a:spAutoFit/>
          </a:bodyPr>
          <a:lstStyle/>
          <a:p>
            <a:r>
              <a:rPr lang="en-US" sz="3600" dirty="0" smtClean="0">
                <a:solidFill>
                  <a:srgbClr val="C02B11"/>
                </a:solidFill>
                <a:latin typeface="Chalkduster"/>
                <a:cs typeface="Chalkduster"/>
              </a:rPr>
              <a:t>Expected faithfulness</a:t>
            </a:r>
            <a:endParaRPr lang="en-US" sz="3600" dirty="0" smtClean="0">
              <a:solidFill>
                <a:srgbClr val="C02B11"/>
              </a:solidFill>
              <a:latin typeface="Chalkduster"/>
              <a:cs typeface="Chalkduster"/>
            </a:endParaRPr>
          </a:p>
        </p:txBody>
      </p:sp>
      <p:sp>
        <p:nvSpPr>
          <p:cNvPr id="6" name="TextBox 5"/>
          <p:cNvSpPr txBox="1"/>
          <p:nvPr/>
        </p:nvSpPr>
        <p:spPr>
          <a:xfrm>
            <a:off x="1689557" y="2231241"/>
            <a:ext cx="7037880" cy="646331"/>
          </a:xfrm>
          <a:prstGeom prst="rect">
            <a:avLst/>
          </a:prstGeom>
          <a:noFill/>
        </p:spPr>
        <p:txBody>
          <a:bodyPr wrap="square" rtlCol="0">
            <a:spAutoFit/>
          </a:bodyPr>
          <a:lstStyle/>
          <a:p>
            <a:r>
              <a:rPr lang="en-US" sz="3600" dirty="0" smtClean="0">
                <a:solidFill>
                  <a:srgbClr val="C02B11"/>
                </a:solidFill>
                <a:latin typeface="Chalkduster"/>
                <a:cs typeface="Chalkduster"/>
              </a:rPr>
              <a:t>Our goals</a:t>
            </a:r>
            <a:endParaRPr lang="en-US" sz="3600" dirty="0" smtClean="0">
              <a:solidFill>
                <a:srgbClr val="C02B11"/>
              </a:solidFill>
              <a:latin typeface="Chalkduster"/>
              <a:cs typeface="Chalkduster"/>
            </a:endParaRPr>
          </a:p>
        </p:txBody>
      </p:sp>
      <p:sp>
        <p:nvSpPr>
          <p:cNvPr id="2" name="TextBox 1"/>
          <p:cNvSpPr txBox="1"/>
          <p:nvPr/>
        </p:nvSpPr>
        <p:spPr>
          <a:xfrm>
            <a:off x="1689557" y="3142874"/>
            <a:ext cx="6222232" cy="646331"/>
          </a:xfrm>
          <a:prstGeom prst="rect">
            <a:avLst/>
          </a:prstGeom>
          <a:noFill/>
        </p:spPr>
        <p:txBody>
          <a:bodyPr wrap="square" rtlCol="0">
            <a:spAutoFit/>
          </a:bodyPr>
          <a:lstStyle/>
          <a:p>
            <a:r>
              <a:rPr lang="en-US" sz="3600" dirty="0" smtClean="0">
                <a:solidFill>
                  <a:srgbClr val="C02B11"/>
                </a:solidFill>
                <a:latin typeface="Chalkduster"/>
                <a:cs typeface="Chalkduster"/>
              </a:rPr>
              <a:t>Our way</a:t>
            </a:r>
            <a:endParaRPr lang="en-US" sz="3600" i="1" u="sng" dirty="0" smtClean="0">
              <a:solidFill>
                <a:srgbClr val="C02B11"/>
              </a:solidFill>
              <a:latin typeface="Chalkduster"/>
              <a:cs typeface="Chalkduster"/>
            </a:endParaRPr>
          </a:p>
        </p:txBody>
      </p:sp>
      <p:sp>
        <p:nvSpPr>
          <p:cNvPr id="5" name="TextBox 4"/>
          <p:cNvSpPr txBox="1"/>
          <p:nvPr/>
        </p:nvSpPr>
        <p:spPr>
          <a:xfrm>
            <a:off x="1689557" y="4054507"/>
            <a:ext cx="2505814" cy="646331"/>
          </a:xfrm>
          <a:prstGeom prst="rect">
            <a:avLst/>
          </a:prstGeom>
          <a:noFill/>
        </p:spPr>
        <p:txBody>
          <a:bodyPr wrap="none" rtlCol="0">
            <a:spAutoFit/>
          </a:bodyPr>
          <a:lstStyle/>
          <a:p>
            <a:r>
              <a:rPr lang="en-US" sz="3600" dirty="0" smtClean="0">
                <a:solidFill>
                  <a:srgbClr val="C02B11"/>
                </a:solidFill>
                <a:latin typeface="Chalkduster"/>
                <a:cs typeface="Chalkduster"/>
              </a:rPr>
              <a:t>Our time</a:t>
            </a:r>
            <a:endParaRPr lang="en-US" sz="3600" dirty="0" smtClean="0">
              <a:solidFill>
                <a:srgbClr val="C02B11"/>
              </a:solidFill>
              <a:latin typeface="Chalkduster"/>
              <a:cs typeface="Chalkduster"/>
            </a:endParaRPr>
          </a:p>
        </p:txBody>
      </p:sp>
    </p:spTree>
    <p:extLst>
      <p:ext uri="{BB962C8B-B14F-4D97-AF65-F5344CB8AC3E}">
        <p14:creationId xmlns:p14="http://schemas.microsoft.com/office/powerpoint/2010/main" val="3216535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4480558" cy="830997"/>
          </a:xfrm>
          <a:prstGeom prst="rect">
            <a:avLst/>
          </a:prstGeom>
          <a:noFill/>
        </p:spPr>
        <p:txBody>
          <a:bodyPr wrap="none" rtlCol="0">
            <a:spAutoFit/>
          </a:bodyPr>
          <a:lstStyle/>
          <a:p>
            <a:r>
              <a:rPr lang="en-US" sz="4800" dirty="0" smtClean="0">
                <a:solidFill>
                  <a:srgbClr val="C02B11"/>
                </a:solidFill>
                <a:latin typeface="Chalkduster"/>
                <a:cs typeface="Chalkduster"/>
              </a:rPr>
              <a:t>Faithfulness</a:t>
            </a:r>
            <a:endParaRPr lang="en-US" sz="4800" dirty="0" smtClean="0">
              <a:solidFill>
                <a:srgbClr val="C02B11"/>
              </a:solidFill>
              <a:latin typeface="Chalkduster"/>
              <a:cs typeface="Chalkduster"/>
            </a:endParaRPr>
          </a:p>
        </p:txBody>
      </p:sp>
      <p:sp>
        <p:nvSpPr>
          <p:cNvPr id="4" name="TextBox 3"/>
          <p:cNvSpPr txBox="1"/>
          <p:nvPr/>
        </p:nvSpPr>
        <p:spPr>
          <a:xfrm>
            <a:off x="920516" y="1319608"/>
            <a:ext cx="7923441" cy="646331"/>
          </a:xfrm>
          <a:prstGeom prst="rect">
            <a:avLst/>
          </a:prstGeom>
          <a:noFill/>
        </p:spPr>
        <p:txBody>
          <a:bodyPr wrap="square" rtlCol="0">
            <a:spAutoFit/>
          </a:bodyPr>
          <a:lstStyle/>
          <a:p>
            <a:r>
              <a:rPr lang="en-US" sz="3600" dirty="0" smtClean="0">
                <a:solidFill>
                  <a:srgbClr val="C02B11"/>
                </a:solidFill>
                <a:latin typeface="Chalkduster"/>
                <a:cs typeface="Chalkduster"/>
              </a:rPr>
              <a:t>Une</a:t>
            </a:r>
            <a:r>
              <a:rPr lang="en-US" sz="3600" dirty="0" smtClean="0">
                <a:solidFill>
                  <a:srgbClr val="C02B11"/>
                </a:solidFill>
                <a:latin typeface="Chalkduster"/>
                <a:cs typeface="Chalkduster"/>
              </a:rPr>
              <a:t>xpected faithfulness</a:t>
            </a:r>
            <a:endParaRPr lang="en-US" sz="3600" dirty="0" smtClean="0">
              <a:solidFill>
                <a:srgbClr val="C02B11"/>
              </a:solidFill>
              <a:latin typeface="Chalkduster"/>
              <a:cs typeface="Chalkduster"/>
            </a:endParaRPr>
          </a:p>
        </p:txBody>
      </p:sp>
      <p:sp>
        <p:nvSpPr>
          <p:cNvPr id="6" name="TextBox 5"/>
          <p:cNvSpPr txBox="1"/>
          <p:nvPr/>
        </p:nvSpPr>
        <p:spPr>
          <a:xfrm>
            <a:off x="1689557" y="2231241"/>
            <a:ext cx="7037880" cy="646331"/>
          </a:xfrm>
          <a:prstGeom prst="rect">
            <a:avLst/>
          </a:prstGeom>
          <a:noFill/>
        </p:spPr>
        <p:txBody>
          <a:bodyPr wrap="square" rtlCol="0">
            <a:spAutoFit/>
          </a:bodyPr>
          <a:lstStyle/>
          <a:p>
            <a:r>
              <a:rPr lang="en-US" sz="3600" dirty="0" smtClean="0">
                <a:solidFill>
                  <a:srgbClr val="C02B11"/>
                </a:solidFill>
                <a:latin typeface="Chalkduster"/>
                <a:cs typeface="Chalkduster"/>
              </a:rPr>
              <a:t>God’s goals</a:t>
            </a:r>
            <a:endParaRPr lang="en-US" sz="3600" dirty="0" smtClean="0">
              <a:solidFill>
                <a:srgbClr val="C02B11"/>
              </a:solidFill>
              <a:latin typeface="Chalkduster"/>
              <a:cs typeface="Chalkduster"/>
            </a:endParaRPr>
          </a:p>
        </p:txBody>
      </p:sp>
      <p:sp>
        <p:nvSpPr>
          <p:cNvPr id="2" name="TextBox 1"/>
          <p:cNvSpPr txBox="1"/>
          <p:nvPr/>
        </p:nvSpPr>
        <p:spPr>
          <a:xfrm>
            <a:off x="1689557" y="3142874"/>
            <a:ext cx="6222232" cy="646331"/>
          </a:xfrm>
          <a:prstGeom prst="rect">
            <a:avLst/>
          </a:prstGeom>
          <a:noFill/>
        </p:spPr>
        <p:txBody>
          <a:bodyPr wrap="square" rtlCol="0">
            <a:spAutoFit/>
          </a:bodyPr>
          <a:lstStyle/>
          <a:p>
            <a:r>
              <a:rPr lang="en-US" sz="3600" dirty="0" smtClean="0">
                <a:solidFill>
                  <a:srgbClr val="C02B11"/>
                </a:solidFill>
                <a:latin typeface="Chalkduster"/>
                <a:cs typeface="Chalkduster"/>
              </a:rPr>
              <a:t>God’s way</a:t>
            </a:r>
            <a:endParaRPr lang="en-US" sz="3600" i="1" u="sng" dirty="0" smtClean="0">
              <a:solidFill>
                <a:srgbClr val="C02B11"/>
              </a:solidFill>
              <a:latin typeface="Chalkduster"/>
              <a:cs typeface="Chalkduster"/>
            </a:endParaRPr>
          </a:p>
        </p:txBody>
      </p:sp>
      <p:sp>
        <p:nvSpPr>
          <p:cNvPr id="5" name="TextBox 4"/>
          <p:cNvSpPr txBox="1"/>
          <p:nvPr/>
        </p:nvSpPr>
        <p:spPr>
          <a:xfrm>
            <a:off x="1689557" y="4054507"/>
            <a:ext cx="3095719" cy="646331"/>
          </a:xfrm>
          <a:prstGeom prst="rect">
            <a:avLst/>
          </a:prstGeom>
          <a:noFill/>
        </p:spPr>
        <p:txBody>
          <a:bodyPr wrap="none" rtlCol="0">
            <a:spAutoFit/>
          </a:bodyPr>
          <a:lstStyle/>
          <a:p>
            <a:r>
              <a:rPr lang="en-US" sz="3600" dirty="0" smtClean="0">
                <a:solidFill>
                  <a:srgbClr val="C02B11"/>
                </a:solidFill>
                <a:latin typeface="Chalkduster"/>
                <a:cs typeface="Chalkduster"/>
              </a:rPr>
              <a:t>God’s time</a:t>
            </a:r>
            <a:endParaRPr lang="en-US" sz="3600" dirty="0" smtClean="0">
              <a:solidFill>
                <a:srgbClr val="C02B11"/>
              </a:solidFill>
              <a:latin typeface="Chalkduster"/>
              <a:cs typeface="Chalkduster"/>
            </a:endParaRPr>
          </a:p>
        </p:txBody>
      </p:sp>
    </p:spTree>
    <p:extLst>
      <p:ext uri="{BB962C8B-B14F-4D97-AF65-F5344CB8AC3E}">
        <p14:creationId xmlns:p14="http://schemas.microsoft.com/office/powerpoint/2010/main" val="2919752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4480558" cy="830997"/>
          </a:xfrm>
          <a:prstGeom prst="rect">
            <a:avLst/>
          </a:prstGeom>
          <a:noFill/>
        </p:spPr>
        <p:txBody>
          <a:bodyPr wrap="none" rtlCol="0">
            <a:spAutoFit/>
          </a:bodyPr>
          <a:lstStyle/>
          <a:p>
            <a:r>
              <a:rPr lang="en-US" sz="4800" dirty="0" smtClean="0">
                <a:solidFill>
                  <a:srgbClr val="C02B11"/>
                </a:solidFill>
                <a:latin typeface="Chalkduster"/>
                <a:cs typeface="Chalkduster"/>
              </a:rPr>
              <a:t>Faithfulness</a:t>
            </a:r>
            <a:endParaRPr lang="en-US" sz="4800" dirty="0" smtClean="0">
              <a:solidFill>
                <a:srgbClr val="C02B11"/>
              </a:solidFill>
              <a:latin typeface="Chalkduster"/>
              <a:cs typeface="Chalkduster"/>
            </a:endParaRPr>
          </a:p>
        </p:txBody>
      </p:sp>
      <p:sp>
        <p:nvSpPr>
          <p:cNvPr id="4" name="TextBox 3"/>
          <p:cNvSpPr txBox="1"/>
          <p:nvPr/>
        </p:nvSpPr>
        <p:spPr>
          <a:xfrm>
            <a:off x="920516" y="1319608"/>
            <a:ext cx="7923441" cy="646331"/>
          </a:xfrm>
          <a:prstGeom prst="rect">
            <a:avLst/>
          </a:prstGeom>
          <a:noFill/>
        </p:spPr>
        <p:txBody>
          <a:bodyPr wrap="square" rtlCol="0">
            <a:spAutoFit/>
          </a:bodyPr>
          <a:lstStyle/>
          <a:p>
            <a:r>
              <a:rPr lang="en-US" sz="3600" dirty="0" smtClean="0">
                <a:solidFill>
                  <a:srgbClr val="C02B11"/>
                </a:solidFill>
                <a:latin typeface="Chalkduster"/>
                <a:cs typeface="Chalkduster"/>
              </a:rPr>
              <a:t>Prayer language</a:t>
            </a:r>
            <a:endParaRPr lang="en-US" sz="3600" dirty="0" smtClean="0">
              <a:solidFill>
                <a:srgbClr val="C02B11"/>
              </a:solidFill>
              <a:latin typeface="Chalkduster"/>
              <a:cs typeface="Chalkduster"/>
            </a:endParaRPr>
          </a:p>
        </p:txBody>
      </p:sp>
      <p:sp>
        <p:nvSpPr>
          <p:cNvPr id="6" name="TextBox 5"/>
          <p:cNvSpPr txBox="1"/>
          <p:nvPr/>
        </p:nvSpPr>
        <p:spPr>
          <a:xfrm>
            <a:off x="1689557" y="2236350"/>
            <a:ext cx="7037880" cy="646331"/>
          </a:xfrm>
          <a:prstGeom prst="rect">
            <a:avLst/>
          </a:prstGeom>
          <a:noFill/>
        </p:spPr>
        <p:txBody>
          <a:bodyPr wrap="square" rtlCol="0">
            <a:spAutoFit/>
          </a:bodyPr>
          <a:lstStyle/>
          <a:p>
            <a:r>
              <a:rPr lang="en-US" sz="3600" dirty="0" smtClean="0">
                <a:solidFill>
                  <a:srgbClr val="C02B11"/>
                </a:solidFill>
                <a:latin typeface="Chalkduster"/>
                <a:cs typeface="Chalkduster"/>
              </a:rPr>
              <a:t>Expected faithfulness</a:t>
            </a:r>
            <a:endParaRPr lang="en-US" sz="3600" dirty="0" smtClean="0">
              <a:solidFill>
                <a:srgbClr val="C02B11"/>
              </a:solidFill>
              <a:latin typeface="Chalkduster"/>
              <a:cs typeface="Chalkduster"/>
            </a:endParaRPr>
          </a:p>
        </p:txBody>
      </p:sp>
      <p:sp>
        <p:nvSpPr>
          <p:cNvPr id="2" name="TextBox 1"/>
          <p:cNvSpPr txBox="1"/>
          <p:nvPr/>
        </p:nvSpPr>
        <p:spPr>
          <a:xfrm>
            <a:off x="2260511" y="3153092"/>
            <a:ext cx="6222232" cy="646331"/>
          </a:xfrm>
          <a:prstGeom prst="rect">
            <a:avLst/>
          </a:prstGeom>
          <a:noFill/>
        </p:spPr>
        <p:txBody>
          <a:bodyPr wrap="square" rtlCol="0">
            <a:spAutoFit/>
          </a:bodyPr>
          <a:lstStyle/>
          <a:p>
            <a:r>
              <a:rPr lang="en-US" sz="3600" dirty="0" smtClean="0">
                <a:solidFill>
                  <a:srgbClr val="C02B11"/>
                </a:solidFill>
                <a:latin typeface="Chalkduster"/>
                <a:cs typeface="Chalkduster"/>
              </a:rPr>
              <a:t>Time and place</a:t>
            </a:r>
            <a:endParaRPr lang="en-US" sz="3600" i="1" u="sng" dirty="0" smtClean="0">
              <a:solidFill>
                <a:srgbClr val="C02B11"/>
              </a:solidFill>
              <a:latin typeface="Chalkduster"/>
              <a:cs typeface="Chalkduster"/>
            </a:endParaRPr>
          </a:p>
        </p:txBody>
      </p:sp>
      <p:sp>
        <p:nvSpPr>
          <p:cNvPr id="5" name="TextBox 4"/>
          <p:cNvSpPr txBox="1"/>
          <p:nvPr/>
        </p:nvSpPr>
        <p:spPr>
          <a:xfrm>
            <a:off x="1689557" y="4069834"/>
            <a:ext cx="6516269" cy="646331"/>
          </a:xfrm>
          <a:prstGeom prst="rect">
            <a:avLst/>
          </a:prstGeom>
          <a:noFill/>
        </p:spPr>
        <p:txBody>
          <a:bodyPr wrap="none" rtlCol="0">
            <a:spAutoFit/>
          </a:bodyPr>
          <a:lstStyle/>
          <a:p>
            <a:r>
              <a:rPr lang="en-US" sz="3600" dirty="0" smtClean="0">
                <a:solidFill>
                  <a:srgbClr val="C02B11"/>
                </a:solidFill>
                <a:latin typeface="Chalkduster"/>
                <a:cs typeface="Chalkduster"/>
              </a:rPr>
              <a:t>Unexpected faithfulness</a:t>
            </a:r>
            <a:endParaRPr lang="en-US" sz="3600" dirty="0" smtClean="0">
              <a:solidFill>
                <a:srgbClr val="C02B11"/>
              </a:solidFill>
              <a:latin typeface="Chalkduster"/>
              <a:cs typeface="Chalkduster"/>
            </a:endParaRPr>
          </a:p>
        </p:txBody>
      </p:sp>
      <p:sp>
        <p:nvSpPr>
          <p:cNvPr id="7" name="TextBox 6"/>
          <p:cNvSpPr txBox="1"/>
          <p:nvPr/>
        </p:nvSpPr>
        <p:spPr>
          <a:xfrm>
            <a:off x="2260511" y="4986577"/>
            <a:ext cx="6548490" cy="1200329"/>
          </a:xfrm>
          <a:prstGeom prst="rect">
            <a:avLst/>
          </a:prstGeom>
          <a:noFill/>
        </p:spPr>
        <p:txBody>
          <a:bodyPr wrap="square" rtlCol="0">
            <a:spAutoFit/>
          </a:bodyPr>
          <a:lstStyle/>
          <a:p>
            <a:r>
              <a:rPr lang="en-US" sz="3600" dirty="0" smtClean="0">
                <a:solidFill>
                  <a:srgbClr val="C02B11"/>
                </a:solidFill>
                <a:latin typeface="Chalkduster"/>
                <a:cs typeface="Chalkduster"/>
              </a:rPr>
              <a:t>Making room for God’s plans and actions</a:t>
            </a:r>
            <a:endParaRPr lang="en-US" sz="3600" dirty="0" smtClean="0">
              <a:solidFill>
                <a:srgbClr val="C02B11"/>
              </a:solidFill>
              <a:latin typeface="Chalkduster"/>
              <a:cs typeface="Chalkduster"/>
            </a:endParaRPr>
          </a:p>
        </p:txBody>
      </p:sp>
    </p:spTree>
    <p:extLst>
      <p:ext uri="{BB962C8B-B14F-4D97-AF65-F5344CB8AC3E}">
        <p14:creationId xmlns:p14="http://schemas.microsoft.com/office/powerpoint/2010/main" val="1791762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Picture 7" descr="IMG_70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864749" y="1398562"/>
            <a:ext cx="5414503" cy="4060877"/>
          </a:xfrm>
          <a:prstGeom prst="rect">
            <a:avLst/>
          </a:prstGeom>
        </p:spPr>
      </p:pic>
    </p:spTree>
    <p:extLst>
      <p:ext uri="{BB962C8B-B14F-4D97-AF65-F5344CB8AC3E}">
        <p14:creationId xmlns:p14="http://schemas.microsoft.com/office/powerpoint/2010/main" val="7007703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80683" y="1325242"/>
            <a:ext cx="5782634" cy="3477875"/>
          </a:xfrm>
          <a:prstGeom prst="rect">
            <a:avLst/>
          </a:prstGeom>
          <a:noFill/>
        </p:spPr>
        <p:txBody>
          <a:bodyPr wrap="square" rtlCol="0">
            <a:spAutoFit/>
          </a:bodyPr>
          <a:lstStyle/>
          <a:p>
            <a:pPr algn="ctr"/>
            <a:r>
              <a:rPr lang="en-US" sz="11000" dirty="0" smtClean="0">
                <a:solidFill>
                  <a:srgbClr val="C02B11"/>
                </a:solidFill>
                <a:latin typeface="Brush Script MT Italic"/>
                <a:cs typeface="Brush Script MT Italic"/>
              </a:rPr>
              <a:t>Unexpected Faithfulness</a:t>
            </a:r>
          </a:p>
        </p:txBody>
      </p:sp>
      <p:sp>
        <p:nvSpPr>
          <p:cNvPr id="3" name="TextBox 2"/>
          <p:cNvSpPr txBox="1"/>
          <p:nvPr/>
        </p:nvSpPr>
        <p:spPr>
          <a:xfrm>
            <a:off x="2523356" y="2898111"/>
            <a:ext cx="4097288" cy="646331"/>
          </a:xfrm>
          <a:prstGeom prst="rect">
            <a:avLst/>
          </a:prstGeom>
          <a:noFill/>
        </p:spPr>
        <p:txBody>
          <a:bodyPr wrap="none" rtlCol="0">
            <a:spAutoFit/>
          </a:bodyPr>
          <a:lstStyle/>
          <a:p>
            <a:r>
              <a:rPr lang="en-US" sz="3600" dirty="0" smtClean="0">
                <a:solidFill>
                  <a:srgbClr val="C02B11"/>
                </a:solidFill>
                <a:latin typeface="Chalkduster"/>
                <a:cs typeface="Chalkduster"/>
              </a:rPr>
              <a:t>Judges 3:12-30</a:t>
            </a:r>
          </a:p>
        </p:txBody>
      </p:sp>
    </p:spTree>
    <p:extLst>
      <p:ext uri="{BB962C8B-B14F-4D97-AF65-F5344CB8AC3E}">
        <p14:creationId xmlns:p14="http://schemas.microsoft.com/office/powerpoint/2010/main" val="32590428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2594480" cy="830997"/>
          </a:xfrm>
          <a:prstGeom prst="rect">
            <a:avLst/>
          </a:prstGeom>
          <a:noFill/>
        </p:spPr>
        <p:txBody>
          <a:bodyPr wrap="none" rtlCol="0">
            <a:spAutoFit/>
          </a:bodyPr>
          <a:lstStyle/>
          <a:p>
            <a:r>
              <a:rPr lang="en-US" sz="4800" dirty="0" smtClean="0">
                <a:solidFill>
                  <a:srgbClr val="C02B11"/>
                </a:solidFill>
                <a:latin typeface="Chalkduster"/>
                <a:cs typeface="Chalkduster"/>
              </a:rPr>
              <a:t>Judges</a:t>
            </a:r>
            <a:endParaRPr lang="en-US" sz="4800" dirty="0" smtClean="0">
              <a:solidFill>
                <a:srgbClr val="C02B11"/>
              </a:solidFill>
              <a:latin typeface="Chalkduster"/>
              <a:cs typeface="Chalkduster"/>
            </a:endParaRPr>
          </a:p>
        </p:txBody>
      </p:sp>
      <p:sp>
        <p:nvSpPr>
          <p:cNvPr id="4" name="TextBox 3"/>
          <p:cNvSpPr txBox="1"/>
          <p:nvPr/>
        </p:nvSpPr>
        <p:spPr>
          <a:xfrm>
            <a:off x="978778" y="1250429"/>
            <a:ext cx="6824393" cy="646331"/>
          </a:xfrm>
          <a:prstGeom prst="rect">
            <a:avLst/>
          </a:prstGeom>
          <a:noFill/>
        </p:spPr>
        <p:txBody>
          <a:bodyPr wrap="none" rtlCol="0">
            <a:spAutoFit/>
          </a:bodyPr>
          <a:lstStyle/>
          <a:p>
            <a:r>
              <a:rPr lang="en-US" sz="3600" dirty="0" smtClean="0">
                <a:solidFill>
                  <a:srgbClr val="C02B11"/>
                </a:solidFill>
                <a:latin typeface="Chalkduster"/>
                <a:cs typeface="Chalkduster"/>
              </a:rPr>
              <a:t>Between Joshua and Saul</a:t>
            </a:r>
            <a:endParaRPr lang="en-US" sz="3600" dirty="0" smtClean="0">
              <a:solidFill>
                <a:srgbClr val="C02B11"/>
              </a:solidFill>
              <a:latin typeface="Chalkduster"/>
              <a:cs typeface="Chalkduster"/>
            </a:endParaRPr>
          </a:p>
        </p:txBody>
      </p:sp>
      <p:sp>
        <p:nvSpPr>
          <p:cNvPr id="2" name="TextBox 1"/>
          <p:cNvSpPr txBox="1"/>
          <p:nvPr/>
        </p:nvSpPr>
        <p:spPr>
          <a:xfrm>
            <a:off x="1503123" y="2201942"/>
            <a:ext cx="2515406" cy="646331"/>
          </a:xfrm>
          <a:prstGeom prst="rect">
            <a:avLst/>
          </a:prstGeom>
          <a:noFill/>
        </p:spPr>
        <p:txBody>
          <a:bodyPr wrap="none" rtlCol="0">
            <a:spAutoFit/>
          </a:bodyPr>
          <a:lstStyle/>
          <a:p>
            <a:r>
              <a:rPr lang="en-US" sz="3600" dirty="0" smtClean="0">
                <a:solidFill>
                  <a:srgbClr val="C02B11"/>
                </a:solidFill>
                <a:latin typeface="Chalkduster"/>
                <a:cs typeface="Chalkduster"/>
              </a:rPr>
              <a:t>No kings</a:t>
            </a:r>
            <a:endParaRPr lang="en-US" sz="3600" dirty="0" smtClean="0">
              <a:solidFill>
                <a:srgbClr val="C02B11"/>
              </a:solidFill>
              <a:latin typeface="Chalkduster"/>
              <a:cs typeface="Chalkduster"/>
            </a:endParaRPr>
          </a:p>
        </p:txBody>
      </p:sp>
      <p:sp>
        <p:nvSpPr>
          <p:cNvPr id="5" name="TextBox 4"/>
          <p:cNvSpPr txBox="1"/>
          <p:nvPr/>
        </p:nvSpPr>
        <p:spPr>
          <a:xfrm>
            <a:off x="1503123" y="3153455"/>
            <a:ext cx="7384000" cy="646331"/>
          </a:xfrm>
          <a:prstGeom prst="rect">
            <a:avLst/>
          </a:prstGeom>
          <a:noFill/>
        </p:spPr>
        <p:txBody>
          <a:bodyPr wrap="none" rtlCol="0">
            <a:spAutoFit/>
          </a:bodyPr>
          <a:lstStyle/>
          <a:p>
            <a:r>
              <a:rPr lang="en-US" sz="3600" dirty="0" smtClean="0">
                <a:solidFill>
                  <a:srgbClr val="C02B11"/>
                </a:solidFill>
                <a:latin typeface="Chalkduster"/>
                <a:cs typeface="Chalkduster"/>
              </a:rPr>
              <a:t>No established government</a:t>
            </a:r>
            <a:endParaRPr lang="en-US" sz="3600" dirty="0" smtClean="0">
              <a:solidFill>
                <a:srgbClr val="C02B11"/>
              </a:solidFill>
              <a:latin typeface="Chalkduster"/>
              <a:cs typeface="Chalkduster"/>
            </a:endParaRPr>
          </a:p>
        </p:txBody>
      </p:sp>
      <p:sp>
        <p:nvSpPr>
          <p:cNvPr id="6" name="TextBox 5"/>
          <p:cNvSpPr txBox="1"/>
          <p:nvPr/>
        </p:nvSpPr>
        <p:spPr>
          <a:xfrm>
            <a:off x="1503123" y="4104968"/>
            <a:ext cx="3985053" cy="646331"/>
          </a:xfrm>
          <a:prstGeom prst="rect">
            <a:avLst/>
          </a:prstGeom>
          <a:noFill/>
        </p:spPr>
        <p:txBody>
          <a:bodyPr wrap="none" rtlCol="0">
            <a:spAutoFit/>
          </a:bodyPr>
          <a:lstStyle/>
          <a:p>
            <a:r>
              <a:rPr lang="en-US" sz="3600" dirty="0" smtClean="0">
                <a:solidFill>
                  <a:srgbClr val="C02B11"/>
                </a:solidFill>
                <a:latin typeface="Chalkduster"/>
                <a:cs typeface="Chalkduster"/>
              </a:rPr>
              <a:t>Divided Israel</a:t>
            </a:r>
            <a:endParaRPr lang="en-US" sz="3600" dirty="0" smtClean="0">
              <a:solidFill>
                <a:srgbClr val="C02B11"/>
              </a:solidFill>
              <a:latin typeface="Chalkduster"/>
              <a:cs typeface="Chalkduster"/>
            </a:endParaRPr>
          </a:p>
        </p:txBody>
      </p:sp>
      <p:sp>
        <p:nvSpPr>
          <p:cNvPr id="7" name="TextBox 6"/>
          <p:cNvSpPr txBox="1"/>
          <p:nvPr/>
        </p:nvSpPr>
        <p:spPr>
          <a:xfrm>
            <a:off x="1503123" y="5056482"/>
            <a:ext cx="5070619" cy="646331"/>
          </a:xfrm>
          <a:prstGeom prst="rect">
            <a:avLst/>
          </a:prstGeom>
          <a:noFill/>
        </p:spPr>
        <p:txBody>
          <a:bodyPr wrap="none" rtlCol="0">
            <a:spAutoFit/>
          </a:bodyPr>
          <a:lstStyle/>
          <a:p>
            <a:r>
              <a:rPr lang="en-US" sz="3600" dirty="0" smtClean="0">
                <a:solidFill>
                  <a:srgbClr val="C02B11"/>
                </a:solidFill>
                <a:latin typeface="Chalkduster"/>
                <a:cs typeface="Chalkduster"/>
              </a:rPr>
              <a:t>Unconquered land</a:t>
            </a:r>
            <a:endParaRPr lang="en-US" sz="3600" dirty="0" smtClean="0">
              <a:solidFill>
                <a:srgbClr val="C02B11"/>
              </a:solidFill>
              <a:latin typeface="Chalkduster"/>
              <a:cs typeface="Chalkduster"/>
            </a:endParaRPr>
          </a:p>
        </p:txBody>
      </p:sp>
    </p:spTree>
    <p:extLst>
      <p:ext uri="{BB962C8B-B14F-4D97-AF65-F5344CB8AC3E}">
        <p14:creationId xmlns:p14="http://schemas.microsoft.com/office/powerpoint/2010/main" val="911812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2594480" cy="830997"/>
          </a:xfrm>
          <a:prstGeom prst="rect">
            <a:avLst/>
          </a:prstGeom>
          <a:noFill/>
        </p:spPr>
        <p:txBody>
          <a:bodyPr wrap="none" rtlCol="0">
            <a:spAutoFit/>
          </a:bodyPr>
          <a:lstStyle/>
          <a:p>
            <a:r>
              <a:rPr lang="en-US" sz="4800" dirty="0" smtClean="0">
                <a:solidFill>
                  <a:srgbClr val="C02B11"/>
                </a:solidFill>
                <a:latin typeface="Chalkduster"/>
                <a:cs typeface="Chalkduster"/>
              </a:rPr>
              <a:t>Judges</a:t>
            </a:r>
            <a:endParaRPr lang="en-US" sz="4800" dirty="0" smtClean="0">
              <a:solidFill>
                <a:srgbClr val="C02B11"/>
              </a:solidFill>
              <a:latin typeface="Chalkduster"/>
              <a:cs typeface="Chalkduster"/>
            </a:endParaRPr>
          </a:p>
        </p:txBody>
      </p:sp>
      <p:sp>
        <p:nvSpPr>
          <p:cNvPr id="4" name="TextBox 3"/>
          <p:cNvSpPr txBox="1"/>
          <p:nvPr/>
        </p:nvSpPr>
        <p:spPr>
          <a:xfrm>
            <a:off x="978778" y="1250429"/>
            <a:ext cx="1608133" cy="646331"/>
          </a:xfrm>
          <a:prstGeom prst="rect">
            <a:avLst/>
          </a:prstGeom>
          <a:noFill/>
        </p:spPr>
        <p:txBody>
          <a:bodyPr wrap="none" rtlCol="0">
            <a:spAutoFit/>
          </a:bodyPr>
          <a:lstStyle/>
          <a:p>
            <a:r>
              <a:rPr lang="en-US" sz="3600" dirty="0" smtClean="0">
                <a:solidFill>
                  <a:srgbClr val="C02B11"/>
                </a:solidFill>
                <a:latin typeface="Chalkduster"/>
                <a:cs typeface="Chalkduster"/>
              </a:rPr>
              <a:t>Cycle</a:t>
            </a:r>
            <a:endParaRPr lang="en-US" sz="3600" dirty="0" smtClean="0">
              <a:solidFill>
                <a:srgbClr val="C02B11"/>
              </a:solidFill>
              <a:latin typeface="Chalkduster"/>
              <a:cs typeface="Chalkduster"/>
            </a:endParaRPr>
          </a:p>
        </p:txBody>
      </p:sp>
      <p:sp>
        <p:nvSpPr>
          <p:cNvPr id="2" name="TextBox 1"/>
          <p:cNvSpPr txBox="1"/>
          <p:nvPr/>
        </p:nvSpPr>
        <p:spPr>
          <a:xfrm>
            <a:off x="1503123" y="2201942"/>
            <a:ext cx="6903982" cy="646331"/>
          </a:xfrm>
          <a:prstGeom prst="rect">
            <a:avLst/>
          </a:prstGeom>
          <a:noFill/>
        </p:spPr>
        <p:txBody>
          <a:bodyPr wrap="none" rtlCol="0">
            <a:spAutoFit/>
          </a:bodyPr>
          <a:lstStyle/>
          <a:p>
            <a:r>
              <a:rPr lang="en-US" sz="3600" dirty="0" smtClean="0">
                <a:solidFill>
                  <a:srgbClr val="C02B11"/>
                </a:solidFill>
                <a:latin typeface="Chalkduster"/>
                <a:cs typeface="Chalkduster"/>
              </a:rPr>
              <a:t>New generation does evil</a:t>
            </a:r>
            <a:endParaRPr lang="en-US" sz="3600" dirty="0" smtClean="0">
              <a:solidFill>
                <a:srgbClr val="C02B11"/>
              </a:solidFill>
              <a:latin typeface="Chalkduster"/>
              <a:cs typeface="Chalkduster"/>
            </a:endParaRPr>
          </a:p>
        </p:txBody>
      </p:sp>
      <p:sp>
        <p:nvSpPr>
          <p:cNvPr id="5" name="TextBox 4"/>
          <p:cNvSpPr txBox="1"/>
          <p:nvPr/>
        </p:nvSpPr>
        <p:spPr>
          <a:xfrm>
            <a:off x="1503123" y="3153455"/>
            <a:ext cx="5620507" cy="646331"/>
          </a:xfrm>
          <a:prstGeom prst="rect">
            <a:avLst/>
          </a:prstGeom>
          <a:noFill/>
        </p:spPr>
        <p:txBody>
          <a:bodyPr wrap="none" rtlCol="0">
            <a:spAutoFit/>
          </a:bodyPr>
          <a:lstStyle/>
          <a:p>
            <a:r>
              <a:rPr lang="en-US" sz="3600" dirty="0" smtClean="0">
                <a:solidFill>
                  <a:srgbClr val="C02B11"/>
                </a:solidFill>
                <a:latin typeface="Chalkduster"/>
                <a:cs typeface="Chalkduster"/>
              </a:rPr>
              <a:t>God punishes Israel</a:t>
            </a:r>
            <a:endParaRPr lang="en-US" sz="3600" dirty="0" smtClean="0">
              <a:solidFill>
                <a:srgbClr val="C02B11"/>
              </a:solidFill>
              <a:latin typeface="Chalkduster"/>
              <a:cs typeface="Chalkduster"/>
            </a:endParaRPr>
          </a:p>
        </p:txBody>
      </p:sp>
      <p:sp>
        <p:nvSpPr>
          <p:cNvPr id="6" name="TextBox 5"/>
          <p:cNvSpPr txBox="1"/>
          <p:nvPr/>
        </p:nvSpPr>
        <p:spPr>
          <a:xfrm>
            <a:off x="1503123" y="4104968"/>
            <a:ext cx="4679327" cy="646331"/>
          </a:xfrm>
          <a:prstGeom prst="rect">
            <a:avLst/>
          </a:prstGeom>
          <a:noFill/>
        </p:spPr>
        <p:txBody>
          <a:bodyPr wrap="none" rtlCol="0">
            <a:spAutoFit/>
          </a:bodyPr>
          <a:lstStyle/>
          <a:p>
            <a:r>
              <a:rPr lang="en-US" sz="3600" dirty="0" smtClean="0">
                <a:solidFill>
                  <a:srgbClr val="C02B11"/>
                </a:solidFill>
                <a:latin typeface="Chalkduster"/>
                <a:cs typeface="Chalkduster"/>
              </a:rPr>
              <a:t>Israel “cries out”</a:t>
            </a:r>
            <a:endParaRPr lang="en-US" sz="3600" dirty="0" smtClean="0">
              <a:solidFill>
                <a:srgbClr val="C02B11"/>
              </a:solidFill>
              <a:latin typeface="Chalkduster"/>
              <a:cs typeface="Chalkduster"/>
            </a:endParaRPr>
          </a:p>
        </p:txBody>
      </p:sp>
      <p:sp>
        <p:nvSpPr>
          <p:cNvPr id="7" name="TextBox 6"/>
          <p:cNvSpPr txBox="1"/>
          <p:nvPr/>
        </p:nvSpPr>
        <p:spPr>
          <a:xfrm>
            <a:off x="1503123" y="5056482"/>
            <a:ext cx="6734925" cy="1200329"/>
          </a:xfrm>
          <a:prstGeom prst="rect">
            <a:avLst/>
          </a:prstGeom>
          <a:noFill/>
        </p:spPr>
        <p:txBody>
          <a:bodyPr wrap="square" rtlCol="0">
            <a:spAutoFit/>
          </a:bodyPr>
          <a:lstStyle/>
          <a:p>
            <a:r>
              <a:rPr lang="en-US" sz="3600" dirty="0" smtClean="0">
                <a:solidFill>
                  <a:srgbClr val="C02B11"/>
                </a:solidFill>
                <a:latin typeface="Chalkduster"/>
                <a:cs typeface="Chalkduster"/>
              </a:rPr>
              <a:t>God sends a judge to save Israel</a:t>
            </a:r>
            <a:endParaRPr lang="en-US" sz="3600" dirty="0" smtClean="0">
              <a:solidFill>
                <a:srgbClr val="C02B11"/>
              </a:solidFill>
              <a:latin typeface="Chalkduster"/>
              <a:cs typeface="Chalkduster"/>
            </a:endParaRPr>
          </a:p>
        </p:txBody>
      </p:sp>
    </p:spTree>
    <p:extLst>
      <p:ext uri="{BB962C8B-B14F-4D97-AF65-F5344CB8AC3E}">
        <p14:creationId xmlns:p14="http://schemas.microsoft.com/office/powerpoint/2010/main" val="1180981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2594480" cy="830997"/>
          </a:xfrm>
          <a:prstGeom prst="rect">
            <a:avLst/>
          </a:prstGeom>
          <a:noFill/>
        </p:spPr>
        <p:txBody>
          <a:bodyPr wrap="none" rtlCol="0">
            <a:spAutoFit/>
          </a:bodyPr>
          <a:lstStyle/>
          <a:p>
            <a:r>
              <a:rPr lang="en-US" sz="4800" dirty="0" smtClean="0">
                <a:solidFill>
                  <a:srgbClr val="C02B11"/>
                </a:solidFill>
                <a:latin typeface="Chalkduster"/>
                <a:cs typeface="Chalkduster"/>
              </a:rPr>
              <a:t>Judges</a:t>
            </a:r>
            <a:endParaRPr lang="en-US" sz="4800" dirty="0" smtClean="0">
              <a:solidFill>
                <a:srgbClr val="C02B11"/>
              </a:solidFill>
              <a:latin typeface="Chalkduster"/>
              <a:cs typeface="Chalkduster"/>
            </a:endParaRPr>
          </a:p>
        </p:txBody>
      </p:sp>
      <p:sp>
        <p:nvSpPr>
          <p:cNvPr id="4" name="TextBox 3"/>
          <p:cNvSpPr txBox="1"/>
          <p:nvPr/>
        </p:nvSpPr>
        <p:spPr>
          <a:xfrm>
            <a:off x="978778" y="1250429"/>
            <a:ext cx="3162237" cy="646331"/>
          </a:xfrm>
          <a:prstGeom prst="rect">
            <a:avLst/>
          </a:prstGeom>
          <a:noFill/>
        </p:spPr>
        <p:txBody>
          <a:bodyPr wrap="none" rtlCol="0">
            <a:spAutoFit/>
          </a:bodyPr>
          <a:lstStyle/>
          <a:p>
            <a:r>
              <a:rPr lang="en-US" sz="3600" dirty="0" smtClean="0">
                <a:solidFill>
                  <a:srgbClr val="C02B11"/>
                </a:solidFill>
                <a:latin typeface="Chalkduster"/>
                <a:cs typeface="Chalkduster"/>
              </a:rPr>
              <a:t>Disclaimers</a:t>
            </a:r>
            <a:endParaRPr lang="en-US" sz="3600" dirty="0" smtClean="0">
              <a:solidFill>
                <a:srgbClr val="C02B11"/>
              </a:solidFill>
              <a:latin typeface="Chalkduster"/>
              <a:cs typeface="Chalkduster"/>
            </a:endParaRPr>
          </a:p>
        </p:txBody>
      </p:sp>
      <p:sp>
        <p:nvSpPr>
          <p:cNvPr id="2" name="TextBox 1"/>
          <p:cNvSpPr txBox="1"/>
          <p:nvPr/>
        </p:nvSpPr>
        <p:spPr>
          <a:xfrm>
            <a:off x="1503123" y="2201942"/>
            <a:ext cx="7217179" cy="646331"/>
          </a:xfrm>
          <a:prstGeom prst="rect">
            <a:avLst/>
          </a:prstGeom>
          <a:noFill/>
        </p:spPr>
        <p:txBody>
          <a:bodyPr wrap="none" rtlCol="0">
            <a:spAutoFit/>
          </a:bodyPr>
          <a:lstStyle/>
          <a:p>
            <a:r>
              <a:rPr lang="en-US" sz="3600" dirty="0" smtClean="0">
                <a:solidFill>
                  <a:srgbClr val="C02B11"/>
                </a:solidFill>
                <a:latin typeface="Chalkduster"/>
                <a:cs typeface="Chalkduster"/>
              </a:rPr>
              <a:t>Not Sunday School version</a:t>
            </a:r>
            <a:endParaRPr lang="en-US" sz="3600" dirty="0" smtClean="0">
              <a:solidFill>
                <a:srgbClr val="C02B11"/>
              </a:solidFill>
              <a:latin typeface="Chalkduster"/>
              <a:cs typeface="Chalkduster"/>
            </a:endParaRPr>
          </a:p>
        </p:txBody>
      </p:sp>
      <p:sp>
        <p:nvSpPr>
          <p:cNvPr id="5" name="TextBox 4"/>
          <p:cNvSpPr txBox="1"/>
          <p:nvPr/>
        </p:nvSpPr>
        <p:spPr>
          <a:xfrm>
            <a:off x="1503123" y="3153455"/>
            <a:ext cx="6265810" cy="646331"/>
          </a:xfrm>
          <a:prstGeom prst="rect">
            <a:avLst/>
          </a:prstGeom>
          <a:noFill/>
        </p:spPr>
        <p:txBody>
          <a:bodyPr wrap="none" rtlCol="0">
            <a:spAutoFit/>
          </a:bodyPr>
          <a:lstStyle/>
          <a:p>
            <a:r>
              <a:rPr lang="en-US" sz="3600" dirty="0" smtClean="0">
                <a:solidFill>
                  <a:srgbClr val="C02B11"/>
                </a:solidFill>
                <a:latin typeface="Chalkduster"/>
                <a:cs typeface="Chalkduster"/>
              </a:rPr>
              <a:t>Gets “worse” as you go</a:t>
            </a:r>
            <a:endParaRPr lang="en-US" sz="3600" dirty="0" smtClean="0">
              <a:solidFill>
                <a:srgbClr val="C02B11"/>
              </a:solidFill>
              <a:latin typeface="Chalkduster"/>
              <a:cs typeface="Chalkduster"/>
            </a:endParaRPr>
          </a:p>
        </p:txBody>
      </p:sp>
      <p:sp>
        <p:nvSpPr>
          <p:cNvPr id="6" name="TextBox 5"/>
          <p:cNvSpPr txBox="1"/>
          <p:nvPr/>
        </p:nvSpPr>
        <p:spPr>
          <a:xfrm>
            <a:off x="1503123" y="4104968"/>
            <a:ext cx="3497908" cy="646331"/>
          </a:xfrm>
          <a:prstGeom prst="rect">
            <a:avLst/>
          </a:prstGeom>
          <a:noFill/>
        </p:spPr>
        <p:txBody>
          <a:bodyPr wrap="none" rtlCol="0">
            <a:spAutoFit/>
          </a:bodyPr>
          <a:lstStyle/>
          <a:p>
            <a:r>
              <a:rPr lang="en-US" sz="3600" dirty="0" smtClean="0">
                <a:solidFill>
                  <a:srgbClr val="C02B11"/>
                </a:solidFill>
                <a:latin typeface="Chalkduster"/>
                <a:cs typeface="Chalkduster"/>
              </a:rPr>
              <a:t>Very graphic</a:t>
            </a:r>
            <a:endParaRPr lang="en-US" sz="3600" dirty="0" smtClean="0">
              <a:solidFill>
                <a:srgbClr val="C02B11"/>
              </a:solidFill>
              <a:latin typeface="Chalkduster"/>
              <a:cs typeface="Chalkduster"/>
            </a:endParaRPr>
          </a:p>
        </p:txBody>
      </p:sp>
      <p:sp>
        <p:nvSpPr>
          <p:cNvPr id="7" name="TextBox 6"/>
          <p:cNvSpPr txBox="1"/>
          <p:nvPr/>
        </p:nvSpPr>
        <p:spPr>
          <a:xfrm>
            <a:off x="1503123" y="5056482"/>
            <a:ext cx="6734925" cy="646331"/>
          </a:xfrm>
          <a:prstGeom prst="rect">
            <a:avLst/>
          </a:prstGeom>
          <a:noFill/>
        </p:spPr>
        <p:txBody>
          <a:bodyPr wrap="square" rtlCol="0">
            <a:spAutoFit/>
          </a:bodyPr>
          <a:lstStyle/>
          <a:p>
            <a:r>
              <a:rPr lang="en-US" sz="3600" dirty="0" smtClean="0">
                <a:solidFill>
                  <a:srgbClr val="C02B11"/>
                </a:solidFill>
                <a:latin typeface="Chalkduster"/>
                <a:cs typeface="Chalkduster"/>
              </a:rPr>
              <a:t>Not the best ending</a:t>
            </a:r>
            <a:endParaRPr lang="en-US" sz="3600" dirty="0" smtClean="0">
              <a:solidFill>
                <a:srgbClr val="C02B11"/>
              </a:solidFill>
              <a:latin typeface="Chalkduster"/>
              <a:cs typeface="Chalkduster"/>
            </a:endParaRPr>
          </a:p>
        </p:txBody>
      </p:sp>
    </p:spTree>
    <p:extLst>
      <p:ext uri="{BB962C8B-B14F-4D97-AF65-F5344CB8AC3E}">
        <p14:creationId xmlns:p14="http://schemas.microsoft.com/office/powerpoint/2010/main" val="1235134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2594480" cy="830997"/>
          </a:xfrm>
          <a:prstGeom prst="rect">
            <a:avLst/>
          </a:prstGeom>
          <a:noFill/>
        </p:spPr>
        <p:txBody>
          <a:bodyPr wrap="none" rtlCol="0">
            <a:spAutoFit/>
          </a:bodyPr>
          <a:lstStyle/>
          <a:p>
            <a:r>
              <a:rPr lang="en-US" sz="4800" dirty="0" smtClean="0">
                <a:solidFill>
                  <a:srgbClr val="C02B11"/>
                </a:solidFill>
                <a:latin typeface="Chalkduster"/>
                <a:cs typeface="Chalkduster"/>
              </a:rPr>
              <a:t>Judges</a:t>
            </a:r>
            <a:endParaRPr lang="en-US" sz="4800" dirty="0" smtClean="0">
              <a:solidFill>
                <a:srgbClr val="C02B11"/>
              </a:solidFill>
              <a:latin typeface="Chalkduster"/>
              <a:cs typeface="Chalkduster"/>
            </a:endParaRPr>
          </a:p>
        </p:txBody>
      </p:sp>
      <p:sp>
        <p:nvSpPr>
          <p:cNvPr id="4" name="TextBox 3"/>
          <p:cNvSpPr txBox="1"/>
          <p:nvPr/>
        </p:nvSpPr>
        <p:spPr>
          <a:xfrm>
            <a:off x="978778" y="1250429"/>
            <a:ext cx="3417805" cy="646331"/>
          </a:xfrm>
          <a:prstGeom prst="rect">
            <a:avLst/>
          </a:prstGeom>
          <a:noFill/>
        </p:spPr>
        <p:txBody>
          <a:bodyPr wrap="none" rtlCol="0">
            <a:spAutoFit/>
          </a:bodyPr>
          <a:lstStyle/>
          <a:p>
            <a:r>
              <a:rPr lang="en-US" sz="3600" dirty="0" smtClean="0">
                <a:solidFill>
                  <a:srgbClr val="C02B11"/>
                </a:solidFill>
                <a:latin typeface="Chalkduster"/>
                <a:cs typeface="Chalkduster"/>
              </a:rPr>
              <a:t>Why Judges?</a:t>
            </a:r>
            <a:endParaRPr lang="en-US" sz="3600" dirty="0" smtClean="0">
              <a:solidFill>
                <a:srgbClr val="C02B11"/>
              </a:solidFill>
              <a:latin typeface="Chalkduster"/>
              <a:cs typeface="Chalkduster"/>
            </a:endParaRPr>
          </a:p>
        </p:txBody>
      </p:sp>
      <p:sp>
        <p:nvSpPr>
          <p:cNvPr id="2" name="TextBox 1"/>
          <p:cNvSpPr txBox="1"/>
          <p:nvPr/>
        </p:nvSpPr>
        <p:spPr>
          <a:xfrm>
            <a:off x="1503123" y="2201942"/>
            <a:ext cx="5261604" cy="646331"/>
          </a:xfrm>
          <a:prstGeom prst="rect">
            <a:avLst/>
          </a:prstGeom>
          <a:noFill/>
        </p:spPr>
        <p:txBody>
          <a:bodyPr wrap="none" rtlCol="0">
            <a:spAutoFit/>
          </a:bodyPr>
          <a:lstStyle/>
          <a:p>
            <a:r>
              <a:rPr lang="en-US" sz="3600" dirty="0" smtClean="0">
                <a:solidFill>
                  <a:srgbClr val="C02B11"/>
                </a:solidFill>
                <a:latin typeface="Chalkduster"/>
                <a:cs typeface="Chalkduster"/>
              </a:rPr>
              <a:t>Favorite word - </a:t>
            </a:r>
            <a:r>
              <a:rPr lang="he-IL" sz="3600" dirty="0" smtClean="0">
                <a:solidFill>
                  <a:srgbClr val="C02B11"/>
                </a:solidFill>
                <a:latin typeface="Times New Roman"/>
                <a:cs typeface="Times New Roman"/>
              </a:rPr>
              <a:t>חסד</a:t>
            </a:r>
            <a:endParaRPr lang="en-US" sz="3600" dirty="0" smtClean="0">
              <a:solidFill>
                <a:srgbClr val="C02B11"/>
              </a:solidFill>
              <a:latin typeface="Times New Roman"/>
              <a:cs typeface="Times New Roman"/>
            </a:endParaRPr>
          </a:p>
        </p:txBody>
      </p:sp>
      <p:sp>
        <p:nvSpPr>
          <p:cNvPr id="5" name="TextBox 4"/>
          <p:cNvSpPr txBox="1"/>
          <p:nvPr/>
        </p:nvSpPr>
        <p:spPr>
          <a:xfrm>
            <a:off x="2409075" y="3153455"/>
            <a:ext cx="3942105" cy="646331"/>
          </a:xfrm>
          <a:prstGeom prst="rect">
            <a:avLst/>
          </a:prstGeom>
          <a:noFill/>
        </p:spPr>
        <p:txBody>
          <a:bodyPr wrap="none" rtlCol="0">
            <a:spAutoFit/>
          </a:bodyPr>
          <a:lstStyle/>
          <a:p>
            <a:r>
              <a:rPr lang="en-US" sz="3600" dirty="0" smtClean="0">
                <a:solidFill>
                  <a:srgbClr val="C02B11"/>
                </a:solidFill>
                <a:latin typeface="Chalkduster"/>
                <a:cs typeface="Chalkduster"/>
              </a:rPr>
              <a:t>Steadfast love</a:t>
            </a:r>
            <a:endParaRPr lang="en-US" sz="3600" dirty="0" smtClean="0">
              <a:solidFill>
                <a:srgbClr val="C02B11"/>
              </a:solidFill>
              <a:latin typeface="Chalkduster"/>
              <a:cs typeface="Chalkduster"/>
            </a:endParaRPr>
          </a:p>
        </p:txBody>
      </p:sp>
      <p:sp>
        <p:nvSpPr>
          <p:cNvPr id="6" name="TextBox 5"/>
          <p:cNvSpPr txBox="1"/>
          <p:nvPr/>
        </p:nvSpPr>
        <p:spPr>
          <a:xfrm>
            <a:off x="2409075" y="4104968"/>
            <a:ext cx="3390672" cy="646331"/>
          </a:xfrm>
          <a:prstGeom prst="rect">
            <a:avLst/>
          </a:prstGeom>
          <a:noFill/>
        </p:spPr>
        <p:txBody>
          <a:bodyPr wrap="none" rtlCol="0">
            <a:spAutoFit/>
          </a:bodyPr>
          <a:lstStyle/>
          <a:p>
            <a:r>
              <a:rPr lang="en-US" sz="3600" dirty="0" smtClean="0">
                <a:solidFill>
                  <a:srgbClr val="C02B11"/>
                </a:solidFill>
                <a:latin typeface="Chalkduster"/>
                <a:cs typeface="Chalkduster"/>
              </a:rPr>
              <a:t>Mercy/grace</a:t>
            </a:r>
            <a:endParaRPr lang="en-US" sz="3600" dirty="0" smtClean="0">
              <a:solidFill>
                <a:srgbClr val="C02B11"/>
              </a:solidFill>
              <a:latin typeface="Chalkduster"/>
              <a:cs typeface="Chalkduster"/>
            </a:endParaRPr>
          </a:p>
        </p:txBody>
      </p:sp>
      <p:sp>
        <p:nvSpPr>
          <p:cNvPr id="7" name="TextBox 6"/>
          <p:cNvSpPr txBox="1"/>
          <p:nvPr/>
        </p:nvSpPr>
        <p:spPr>
          <a:xfrm>
            <a:off x="2409075" y="5056482"/>
            <a:ext cx="6734925" cy="646331"/>
          </a:xfrm>
          <a:prstGeom prst="rect">
            <a:avLst/>
          </a:prstGeom>
          <a:noFill/>
        </p:spPr>
        <p:txBody>
          <a:bodyPr wrap="square" rtlCol="0">
            <a:spAutoFit/>
          </a:bodyPr>
          <a:lstStyle/>
          <a:p>
            <a:r>
              <a:rPr lang="en-US" sz="3600" dirty="0" smtClean="0">
                <a:solidFill>
                  <a:srgbClr val="C02B11"/>
                </a:solidFill>
                <a:latin typeface="Chalkduster"/>
                <a:cs typeface="Chalkduster"/>
              </a:rPr>
              <a:t>Faithfulness</a:t>
            </a:r>
            <a:endParaRPr lang="en-US" sz="3600" dirty="0" smtClean="0">
              <a:solidFill>
                <a:srgbClr val="C02B11"/>
              </a:solidFill>
              <a:latin typeface="Chalkduster"/>
              <a:cs typeface="Chalkduster"/>
            </a:endParaRPr>
          </a:p>
        </p:txBody>
      </p:sp>
    </p:spTree>
    <p:extLst>
      <p:ext uri="{BB962C8B-B14F-4D97-AF65-F5344CB8AC3E}">
        <p14:creationId xmlns:p14="http://schemas.microsoft.com/office/powerpoint/2010/main" val="3276136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644" y="267970"/>
            <a:ext cx="2594480" cy="830997"/>
          </a:xfrm>
          <a:prstGeom prst="rect">
            <a:avLst/>
          </a:prstGeom>
          <a:noFill/>
        </p:spPr>
        <p:txBody>
          <a:bodyPr wrap="none" rtlCol="0">
            <a:spAutoFit/>
          </a:bodyPr>
          <a:lstStyle/>
          <a:p>
            <a:r>
              <a:rPr lang="en-US" sz="4800" dirty="0" smtClean="0">
                <a:solidFill>
                  <a:srgbClr val="C02B11"/>
                </a:solidFill>
                <a:latin typeface="Chalkduster"/>
                <a:cs typeface="Chalkduster"/>
              </a:rPr>
              <a:t>Judges</a:t>
            </a:r>
            <a:endParaRPr lang="en-US" sz="4800" dirty="0" smtClean="0">
              <a:solidFill>
                <a:srgbClr val="C02B11"/>
              </a:solidFill>
              <a:latin typeface="Chalkduster"/>
              <a:cs typeface="Chalkduster"/>
            </a:endParaRPr>
          </a:p>
        </p:txBody>
      </p:sp>
      <p:sp>
        <p:nvSpPr>
          <p:cNvPr id="4" name="TextBox 3"/>
          <p:cNvSpPr txBox="1"/>
          <p:nvPr/>
        </p:nvSpPr>
        <p:spPr>
          <a:xfrm>
            <a:off x="978778" y="1250429"/>
            <a:ext cx="3406584" cy="646331"/>
          </a:xfrm>
          <a:prstGeom prst="rect">
            <a:avLst/>
          </a:prstGeom>
          <a:noFill/>
        </p:spPr>
        <p:txBody>
          <a:bodyPr wrap="none" rtlCol="0">
            <a:spAutoFit/>
          </a:bodyPr>
          <a:lstStyle/>
          <a:p>
            <a:r>
              <a:rPr lang="en-US" sz="3600" dirty="0" smtClean="0">
                <a:solidFill>
                  <a:srgbClr val="C02B11"/>
                </a:solidFill>
                <a:latin typeface="Chalkduster"/>
                <a:cs typeface="Chalkduster"/>
              </a:rPr>
              <a:t>Faithfulness</a:t>
            </a:r>
            <a:endParaRPr lang="en-US" sz="3600" dirty="0" smtClean="0">
              <a:solidFill>
                <a:srgbClr val="C02B11"/>
              </a:solidFill>
              <a:latin typeface="Chalkduster"/>
              <a:cs typeface="Chalkduster"/>
            </a:endParaRPr>
          </a:p>
        </p:txBody>
      </p:sp>
      <p:sp>
        <p:nvSpPr>
          <p:cNvPr id="2" name="TextBox 1"/>
          <p:cNvSpPr txBox="1"/>
          <p:nvPr/>
        </p:nvSpPr>
        <p:spPr>
          <a:xfrm>
            <a:off x="1503123" y="2201942"/>
            <a:ext cx="7364139" cy="2308324"/>
          </a:xfrm>
          <a:prstGeom prst="rect">
            <a:avLst/>
          </a:prstGeom>
          <a:noFill/>
        </p:spPr>
        <p:txBody>
          <a:bodyPr wrap="square" rtlCol="0">
            <a:spAutoFit/>
          </a:bodyPr>
          <a:lstStyle/>
          <a:p>
            <a:r>
              <a:rPr lang="en-US" sz="3600" dirty="0" smtClean="0">
                <a:solidFill>
                  <a:srgbClr val="C02B11"/>
                </a:solidFill>
                <a:latin typeface="Chalkduster"/>
                <a:cs typeface="Chalkduster"/>
              </a:rPr>
              <a:t>We often think of our faith </a:t>
            </a:r>
            <a:r>
              <a:rPr lang="en-US" sz="3600" i="1" u="sng" dirty="0" smtClean="0">
                <a:solidFill>
                  <a:srgbClr val="C02B11"/>
                </a:solidFill>
                <a:latin typeface="Chalkduster"/>
                <a:cs typeface="Chalkduster"/>
              </a:rPr>
              <a:t>in</a:t>
            </a:r>
            <a:r>
              <a:rPr lang="en-US" sz="3600" dirty="0" smtClean="0">
                <a:solidFill>
                  <a:srgbClr val="C02B11"/>
                </a:solidFill>
                <a:latin typeface="Chalkduster"/>
                <a:cs typeface="Chalkduster"/>
              </a:rPr>
              <a:t> God, but not always about God’s faithfulness </a:t>
            </a:r>
            <a:r>
              <a:rPr lang="en-US" sz="3600" i="1" u="sng" dirty="0" smtClean="0">
                <a:solidFill>
                  <a:srgbClr val="C02B11"/>
                </a:solidFill>
                <a:latin typeface="Chalkduster"/>
                <a:cs typeface="Chalkduster"/>
              </a:rPr>
              <a:t>to</a:t>
            </a:r>
            <a:r>
              <a:rPr lang="en-US" sz="3600" dirty="0" smtClean="0">
                <a:solidFill>
                  <a:srgbClr val="C02B11"/>
                </a:solidFill>
                <a:latin typeface="Chalkduster"/>
                <a:cs typeface="Chalkduster"/>
              </a:rPr>
              <a:t> us.</a:t>
            </a:r>
            <a:endParaRPr lang="en-US" sz="3600" dirty="0" smtClean="0">
              <a:solidFill>
                <a:srgbClr val="C02B11"/>
              </a:solidFill>
              <a:latin typeface="Times New Roman"/>
              <a:cs typeface="Times New Roman"/>
            </a:endParaRPr>
          </a:p>
        </p:txBody>
      </p:sp>
      <p:sp>
        <p:nvSpPr>
          <p:cNvPr id="7" name="TextBox 6"/>
          <p:cNvSpPr txBox="1"/>
          <p:nvPr/>
        </p:nvSpPr>
        <p:spPr>
          <a:xfrm>
            <a:off x="1503123" y="5056482"/>
            <a:ext cx="7364139" cy="1200329"/>
          </a:xfrm>
          <a:prstGeom prst="rect">
            <a:avLst/>
          </a:prstGeom>
          <a:noFill/>
        </p:spPr>
        <p:txBody>
          <a:bodyPr wrap="square" rtlCol="0">
            <a:spAutoFit/>
          </a:bodyPr>
          <a:lstStyle/>
          <a:p>
            <a:r>
              <a:rPr lang="en-US" sz="3600" dirty="0" smtClean="0">
                <a:solidFill>
                  <a:srgbClr val="C02B11"/>
                </a:solidFill>
                <a:latin typeface="Chalkduster"/>
                <a:cs typeface="Chalkduster"/>
              </a:rPr>
              <a:t>God stays faithful even when we do not.</a:t>
            </a:r>
            <a:endParaRPr lang="en-US" sz="3600" dirty="0" smtClean="0">
              <a:solidFill>
                <a:srgbClr val="C02B11"/>
              </a:solidFill>
              <a:latin typeface="Chalkduster"/>
              <a:cs typeface="Chalkduster"/>
            </a:endParaRPr>
          </a:p>
        </p:txBody>
      </p:sp>
    </p:spTree>
    <p:extLst>
      <p:ext uri="{BB962C8B-B14F-4D97-AF65-F5344CB8AC3E}">
        <p14:creationId xmlns:p14="http://schemas.microsoft.com/office/powerpoint/2010/main" val="494774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4782" y="256319"/>
            <a:ext cx="6806586" cy="830997"/>
          </a:xfrm>
          <a:prstGeom prst="rect">
            <a:avLst/>
          </a:prstGeom>
          <a:noFill/>
        </p:spPr>
        <p:txBody>
          <a:bodyPr wrap="none" rtlCol="0">
            <a:spAutoFit/>
          </a:bodyPr>
          <a:lstStyle/>
          <a:p>
            <a:r>
              <a:rPr lang="en-US" sz="4800" dirty="0" smtClean="0">
                <a:latin typeface="Chalkduster"/>
                <a:cs typeface="Chalkduster"/>
              </a:rPr>
              <a:t>Judges 3:12-30 </a:t>
            </a:r>
            <a:r>
              <a:rPr lang="en-US" sz="2800" dirty="0" smtClean="0">
                <a:latin typeface="Chalkduster"/>
                <a:cs typeface="Chalkduster"/>
              </a:rPr>
              <a:t>(CEB)</a:t>
            </a:r>
          </a:p>
        </p:txBody>
      </p:sp>
      <p:sp>
        <p:nvSpPr>
          <p:cNvPr id="3" name="TextBox 2"/>
          <p:cNvSpPr txBox="1"/>
          <p:nvPr/>
        </p:nvSpPr>
        <p:spPr>
          <a:xfrm>
            <a:off x="435498" y="1087316"/>
            <a:ext cx="8273005" cy="5509200"/>
          </a:xfrm>
          <a:prstGeom prst="rect">
            <a:avLst/>
          </a:prstGeom>
          <a:noFill/>
        </p:spPr>
        <p:txBody>
          <a:bodyPr wrap="square" rtlCol="0">
            <a:spAutoFit/>
          </a:bodyPr>
          <a:lstStyle/>
          <a:p>
            <a:r>
              <a:rPr lang="en-US" sz="3200" baseline="30000" dirty="0" smtClean="0">
                <a:solidFill>
                  <a:srgbClr val="000000"/>
                </a:solidFill>
                <a:latin typeface="Chalkduster"/>
                <a:cs typeface="Chalkduster"/>
              </a:rPr>
              <a:t>12</a:t>
            </a:r>
            <a:r>
              <a:rPr lang="en-US" sz="3200" dirty="0" smtClean="0">
                <a:solidFill>
                  <a:srgbClr val="000000"/>
                </a:solidFill>
                <a:latin typeface="Chalkduster"/>
                <a:cs typeface="Chalkduster"/>
              </a:rPr>
              <a:t>The </a:t>
            </a:r>
            <a:r>
              <a:rPr lang="en-US" sz="3200" dirty="0">
                <a:solidFill>
                  <a:srgbClr val="000000"/>
                </a:solidFill>
                <a:latin typeface="Chalkduster"/>
                <a:cs typeface="Chalkduster"/>
              </a:rPr>
              <a:t>Israelites again did things that the Lord saw as evil, and the Lord put Moab’s King </a:t>
            </a:r>
            <a:r>
              <a:rPr lang="en-US" sz="3200" dirty="0" err="1">
                <a:solidFill>
                  <a:srgbClr val="000000"/>
                </a:solidFill>
                <a:latin typeface="Chalkduster"/>
                <a:cs typeface="Chalkduster"/>
              </a:rPr>
              <a:t>Eglon</a:t>
            </a:r>
            <a:r>
              <a:rPr lang="en-US" sz="3200" dirty="0">
                <a:solidFill>
                  <a:srgbClr val="000000"/>
                </a:solidFill>
                <a:latin typeface="Chalkduster"/>
                <a:cs typeface="Chalkduster"/>
              </a:rPr>
              <a:t> in power over them, because they did these things that the Lord saw as evil. </a:t>
            </a:r>
            <a:r>
              <a:rPr lang="en-US" sz="3200" baseline="30000" dirty="0" smtClean="0">
                <a:solidFill>
                  <a:srgbClr val="000000"/>
                </a:solidFill>
                <a:latin typeface="Chalkduster"/>
                <a:cs typeface="Chalkduster"/>
              </a:rPr>
              <a:t>13</a:t>
            </a:r>
            <a:r>
              <a:rPr lang="en-US" sz="3200" dirty="0" smtClean="0">
                <a:solidFill>
                  <a:srgbClr val="000000"/>
                </a:solidFill>
                <a:latin typeface="Chalkduster"/>
                <a:cs typeface="Chalkduster"/>
              </a:rPr>
              <a:t>He </a:t>
            </a:r>
            <a:r>
              <a:rPr lang="en-US" sz="3200" dirty="0">
                <a:solidFill>
                  <a:srgbClr val="000000"/>
                </a:solidFill>
                <a:latin typeface="Chalkduster"/>
                <a:cs typeface="Chalkduster"/>
              </a:rPr>
              <a:t>convinced the Ammonites and Amalekites to join him, defeated Israel, and took possession of Palm City. </a:t>
            </a:r>
            <a:r>
              <a:rPr lang="en-US" sz="3200" baseline="30000" dirty="0" smtClean="0">
                <a:solidFill>
                  <a:srgbClr val="000000"/>
                </a:solidFill>
                <a:latin typeface="Chalkduster"/>
                <a:cs typeface="Chalkduster"/>
              </a:rPr>
              <a:t>14</a:t>
            </a:r>
            <a:r>
              <a:rPr lang="en-US" sz="3200" dirty="0" smtClean="0">
                <a:solidFill>
                  <a:srgbClr val="000000"/>
                </a:solidFill>
                <a:latin typeface="Chalkduster"/>
                <a:cs typeface="Chalkduster"/>
              </a:rPr>
              <a:t>So </a:t>
            </a:r>
            <a:r>
              <a:rPr lang="en-US" sz="3200" dirty="0">
                <a:solidFill>
                  <a:srgbClr val="000000"/>
                </a:solidFill>
                <a:latin typeface="Chalkduster"/>
                <a:cs typeface="Chalkduster"/>
              </a:rPr>
              <a:t>the Israelites served Moab’s King </a:t>
            </a:r>
            <a:r>
              <a:rPr lang="en-US" sz="3200" dirty="0" err="1">
                <a:solidFill>
                  <a:srgbClr val="000000"/>
                </a:solidFill>
                <a:latin typeface="Chalkduster"/>
                <a:cs typeface="Chalkduster"/>
              </a:rPr>
              <a:t>Eglon</a:t>
            </a:r>
            <a:r>
              <a:rPr lang="en-US" sz="3200" dirty="0">
                <a:solidFill>
                  <a:srgbClr val="000000"/>
                </a:solidFill>
                <a:latin typeface="Chalkduster"/>
                <a:cs typeface="Chalkduster"/>
              </a:rPr>
              <a:t> eighteen years. </a:t>
            </a:r>
            <a:r>
              <a:rPr lang="en-US" sz="3200" baseline="30000" dirty="0" smtClean="0">
                <a:solidFill>
                  <a:srgbClr val="000000"/>
                </a:solidFill>
                <a:latin typeface="Chalkduster"/>
                <a:cs typeface="Chalkduster"/>
              </a:rPr>
              <a:t>15</a:t>
            </a:r>
            <a:r>
              <a:rPr lang="en-US" sz="3200" dirty="0" smtClean="0">
                <a:solidFill>
                  <a:srgbClr val="000000"/>
                </a:solidFill>
                <a:latin typeface="Chalkduster"/>
                <a:cs typeface="Chalkduster"/>
              </a:rPr>
              <a:t>Then the</a:t>
            </a:r>
            <a:endParaRPr lang="en-US" sz="3200" dirty="0">
              <a:solidFill>
                <a:srgbClr val="000000"/>
              </a:solidFill>
              <a:latin typeface="Chalkduster"/>
              <a:cs typeface="Chalkduster"/>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3600" dirty="0" smtClean="0">
            <a:solidFill>
              <a:srgbClr val="C02B11"/>
            </a:solidFill>
            <a:latin typeface="Chalkduster"/>
            <a:cs typeface="Chalkduster"/>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3600" dirty="0" smtClean="0">
            <a:solidFill>
              <a:srgbClr val="C02B11"/>
            </a:solidFill>
            <a:latin typeface="Chalkduster"/>
            <a:cs typeface="Chalkduster"/>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1141</TotalTime>
  <Words>869</Words>
  <Application>Microsoft Macintosh PowerPoint</Application>
  <PresentationFormat>On-screen Show (4:3)</PresentationFormat>
  <Paragraphs>85</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Galvin</dc:creator>
  <cp:lastModifiedBy>Chess Cavitt</cp:lastModifiedBy>
  <cp:revision>16</cp:revision>
  <dcterms:created xsi:type="dcterms:W3CDTF">2012-12-17T21:57:22Z</dcterms:created>
  <dcterms:modified xsi:type="dcterms:W3CDTF">2015-06-07T14:43:40Z</dcterms:modified>
</cp:coreProperties>
</file>